
<file path=[Content_Types].xml><?xml version="1.0" encoding="utf-8"?>
<Types xmlns="http://schemas.openxmlformats.org/package/2006/content-types">
  <Default Extension="emf" ContentType="image/x-emf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</p:sldMasterIdLst>
  <p:notesMasterIdLst>
    <p:notesMasterId r:id="rId36"/>
  </p:notesMasterIdLst>
  <p:sldIdLst>
    <p:sldId id="1009" r:id="rId2"/>
    <p:sldId id="591" r:id="rId3"/>
    <p:sldId id="1014" r:id="rId4"/>
    <p:sldId id="1018" r:id="rId5"/>
    <p:sldId id="1019" r:id="rId6"/>
    <p:sldId id="385" r:id="rId7"/>
    <p:sldId id="1020" r:id="rId8"/>
    <p:sldId id="1021" r:id="rId9"/>
    <p:sldId id="1022" r:id="rId10"/>
    <p:sldId id="417" r:id="rId11"/>
    <p:sldId id="393" r:id="rId12"/>
    <p:sldId id="1015" r:id="rId13"/>
    <p:sldId id="472" r:id="rId14"/>
    <p:sldId id="512" r:id="rId15"/>
    <p:sldId id="462" r:id="rId16"/>
    <p:sldId id="535" r:id="rId17"/>
    <p:sldId id="1023" r:id="rId18"/>
    <p:sldId id="401" r:id="rId19"/>
    <p:sldId id="536" r:id="rId20"/>
    <p:sldId id="537" r:id="rId21"/>
    <p:sldId id="538" r:id="rId22"/>
    <p:sldId id="539" r:id="rId23"/>
    <p:sldId id="402" r:id="rId24"/>
    <p:sldId id="1024" r:id="rId25"/>
    <p:sldId id="404" r:id="rId26"/>
    <p:sldId id="1016" r:id="rId27"/>
    <p:sldId id="513" r:id="rId28"/>
    <p:sldId id="495" r:id="rId29"/>
    <p:sldId id="514" r:id="rId30"/>
    <p:sldId id="497" r:id="rId31"/>
    <p:sldId id="500" r:id="rId32"/>
    <p:sldId id="542" r:id="rId33"/>
    <p:sldId id="601" r:id="rId34"/>
    <p:sldId id="592" r:id="rId35"/>
  </p:sldIdLst>
  <p:sldSz cx="9144000" cy="6858000" type="screen4x3"/>
  <p:notesSz cx="6778625" cy="9478963"/>
  <p:defaultTextStyle>
    <a:defPPr>
      <a:defRPr lang="en-GB"/>
    </a:defPPr>
    <a:lvl1pPr algn="l" defTabSz="457200" rtl="0" fontAlgn="base"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742950" indent="-285750" algn="l" defTabSz="457200" rtl="0" fontAlgn="base"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1143000" indent="-228600" algn="l" defTabSz="457200" rtl="0" fontAlgn="base"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600200" indent="-228600" algn="l" defTabSz="457200" rtl="0" fontAlgn="base"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2057400" indent="-228600" algn="l" defTabSz="457200" rtl="0" fontAlgn="base"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r" defTabSz="914400" rtl="1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r" defTabSz="914400" rtl="1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r" defTabSz="914400" rtl="1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r" defTabSz="914400" rtl="1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3430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A249"/>
    <a:srgbClr val="0000FF"/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A66D627-E8A7-4272-9E6D-34852A04B03A}" v="3450" dt="2020-10-27T21:20:06.57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749" autoAdjust="0"/>
    <p:restoredTop sz="94626"/>
  </p:normalViewPr>
  <p:slideViewPr>
    <p:cSldViewPr snapToGrid="0">
      <p:cViewPr varScale="1">
        <p:scale>
          <a:sx n="121" d="100"/>
          <a:sy n="121" d="100"/>
        </p:scale>
        <p:origin x="2272" y="168"/>
      </p:cViewPr>
      <p:guideLst>
        <p:guide orient="horz" pos="343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1096"/>
    </p:cViewPr>
  </p:sorterViewPr>
  <p:notesViewPr>
    <p:cSldViewPr snapToGrid="0">
      <p:cViewPr varScale="1">
        <p:scale>
          <a:sx n="66" d="100"/>
          <a:sy n="66" d="100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AutoShape 1"/>
          <p:cNvSpPr>
            <a:spLocks noChangeArrowheads="1"/>
          </p:cNvSpPr>
          <p:nvPr/>
        </p:nvSpPr>
        <p:spPr bwMode="auto">
          <a:xfrm>
            <a:off x="0" y="0"/>
            <a:ext cx="6778625" cy="9478963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en-US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2936875" cy="471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040" tIns="47520" rIns="95040" bIns="47520" numCol="1" anchor="t" anchorCtr="0" compatLnSpc="1">
            <a:prstTxWarp prst="textNoShape">
              <a:avLst/>
            </a:prstTxWarp>
          </a:bodyPr>
          <a:lstStyle>
            <a:lvl1pPr>
              <a:buSzPct val="45000"/>
              <a:buFont typeface="Wingdings" pitchFamily="2" charset="2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3840163" y="0"/>
            <a:ext cx="2935287" cy="471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040" tIns="47520" rIns="95040" bIns="47520" numCol="1" anchor="t" anchorCtr="0" compatLnSpc="1">
            <a:prstTxWarp prst="textNoShape">
              <a:avLst/>
            </a:prstTxWarp>
          </a:bodyPr>
          <a:lstStyle>
            <a:lvl1pPr algn="r">
              <a:buSzPct val="45000"/>
              <a:buFont typeface="Wingdings" pitchFamily="2" charset="2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defRPr>
            </a:lvl1pPr>
          </a:lstStyle>
          <a:p>
            <a:pPr>
              <a:defRPr/>
            </a:pPr>
            <a:r>
              <a:rPr lang="en-US"/>
              <a:t>11/13/11</a:t>
            </a:r>
          </a:p>
        </p:txBody>
      </p:sp>
      <p:sp>
        <p:nvSpPr>
          <p:cNvPr id="73733" name="Rectangle 4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020763" y="711200"/>
            <a:ext cx="4735512" cy="3551238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/>
          </p:nvPr>
        </p:nvSpPr>
        <p:spPr bwMode="auto">
          <a:xfrm>
            <a:off x="677863" y="4500563"/>
            <a:ext cx="5421312" cy="4265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040" tIns="47520" rIns="95040" bIns="475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 noProof="0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/>
          </p:nvPr>
        </p:nvSpPr>
        <p:spPr bwMode="auto">
          <a:xfrm>
            <a:off x="0" y="9004300"/>
            <a:ext cx="2936875" cy="471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040" tIns="47520" rIns="95040" bIns="47520" numCol="1" anchor="b" anchorCtr="0" compatLnSpc="1">
            <a:prstTxWarp prst="textNoShape">
              <a:avLst/>
            </a:prstTxWarp>
          </a:bodyPr>
          <a:lstStyle>
            <a:lvl1pPr>
              <a:buSzPct val="45000"/>
              <a:buFont typeface="Wingdings" pitchFamily="2" charset="2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defRPr>
            </a:lvl1pPr>
          </a:lstStyle>
          <a:p>
            <a:pPr>
              <a:defRPr/>
            </a:pPr>
            <a:r>
              <a:rPr lang="he-IL"/>
              <a:t>(c) Amir Herzberg, http://AmirHerzberg.com, Bar Ilan University</a:t>
            </a:r>
            <a:endParaRPr lang="en-US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/>
          </p:nvPr>
        </p:nvSpPr>
        <p:spPr bwMode="auto">
          <a:xfrm>
            <a:off x="3840163" y="9004300"/>
            <a:ext cx="2935287" cy="471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040" tIns="47520" rIns="95040" bIns="47520" numCol="1" anchor="b" anchorCtr="0" compatLnSpc="1">
            <a:prstTxWarp prst="textNoShape">
              <a:avLst/>
            </a:prstTxWarp>
          </a:bodyPr>
          <a:lstStyle>
            <a:lvl1pPr algn="r">
              <a:buSzPct val="45000"/>
              <a:buFont typeface="Wingdings" panose="05000000000000000000" pitchFamily="2" charset="2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fld id="{077B0F5D-97A0-433E-874F-EB5F4B0DB2F3}" type="slidenum">
              <a:rPr lang="he-IL" altLang="he-IL"/>
              <a:pPr/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2201165423"/>
      </p:ext>
    </p:extLst>
  </p:cSld>
  <p:clrMap bg1="lt1" tx1="dk1" bg2="lt2" tx2="dk2" accent1="accent1" accent2="accent2" accent3="accent3" accent4="accent4" accent5="accent5" accent6="accent6" hlink="hlink" folHlink="folHlink"/>
  <p:hf hdr="0"/>
  <p:notesStyle>
    <a:lvl1pPr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1pPr>
    <a:lvl2pPr marL="742950" indent="-28575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2pPr>
    <a:lvl3pPr marL="11430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3pPr>
    <a:lvl4pPr marL="16002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4pPr>
    <a:lvl5pPr marL="20574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AF01017-ADF1-4404-92FB-B874094C14FE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7425" cy="3598863"/>
          </a:xfrm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770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3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/>
              <a:t>11/13/11</a:t>
            </a:r>
          </a:p>
        </p:txBody>
      </p:sp>
      <p:sp>
        <p:nvSpPr>
          <p:cNvPr id="116739" name="Rectangle 6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/>
              <a:t>(c) Amir Herzberg, http://AmirHerzberg.com, Bar Ilan University</a:t>
            </a:r>
            <a:endParaRPr lang="en-US" altLang="en-US"/>
          </a:p>
        </p:txBody>
      </p:sp>
      <p:sp>
        <p:nvSpPr>
          <p:cNvPr id="11674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95C9EC86-C522-48B2-A628-85F07216AF62}" type="slidenum">
              <a:rPr lang="he-IL" altLang="en-US"/>
              <a:pPr eaLnBrk="1" hangingPunct="1">
                <a:spcBef>
                  <a:spcPct val="0"/>
                </a:spcBef>
              </a:pPr>
              <a:t>13</a:t>
            </a:fld>
            <a:endParaRPr lang="en-US" altLang="en-US"/>
          </a:p>
        </p:txBody>
      </p:sp>
      <p:sp>
        <p:nvSpPr>
          <p:cNvPr id="116741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20763" y="711200"/>
            <a:ext cx="4737100" cy="3552825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674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77863" y="4500563"/>
            <a:ext cx="5422900" cy="42672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/>
              <a:t>KDC </a:t>
            </a:r>
            <a:r>
              <a:rPr lang="en-US" altLang="en-US">
                <a:latin typeface="Symbol" panose="05050102010706020507" pitchFamily="18" charset="2"/>
              </a:rPr>
              <a:t>= </a:t>
            </a:r>
            <a:r>
              <a:rPr lang="en-US" altLang="en-US"/>
              <a:t>TGS (Ticket Granting Server) [Kerberos]</a:t>
            </a:r>
            <a:endParaRPr lang="he-IL" altLang="en-US"/>
          </a:p>
        </p:txBody>
      </p:sp>
    </p:spTree>
    <p:extLst>
      <p:ext uri="{BB962C8B-B14F-4D97-AF65-F5344CB8AC3E}">
        <p14:creationId xmlns:p14="http://schemas.microsoft.com/office/powerpoint/2010/main" val="20322509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3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/>
              <a:t>11/13/11</a:t>
            </a:r>
          </a:p>
        </p:txBody>
      </p:sp>
      <p:sp>
        <p:nvSpPr>
          <p:cNvPr id="116739" name="Rectangle 6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/>
              <a:t>(c) Amir Herzberg, http://AmirHerzberg.com, Bar Ilan University</a:t>
            </a:r>
            <a:endParaRPr lang="en-US" altLang="en-US"/>
          </a:p>
        </p:txBody>
      </p:sp>
      <p:sp>
        <p:nvSpPr>
          <p:cNvPr id="11674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95C9EC86-C522-48B2-A628-85F07216AF62}" type="slidenum">
              <a:rPr lang="he-IL" altLang="en-US"/>
              <a:pPr eaLnBrk="1" hangingPunct="1">
                <a:spcBef>
                  <a:spcPct val="0"/>
                </a:spcBef>
              </a:pPr>
              <a:t>17</a:t>
            </a:fld>
            <a:endParaRPr lang="en-US" altLang="en-US"/>
          </a:p>
        </p:txBody>
      </p:sp>
      <p:sp>
        <p:nvSpPr>
          <p:cNvPr id="116741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20763" y="711200"/>
            <a:ext cx="4737100" cy="3552825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674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77863" y="4500563"/>
            <a:ext cx="5422900" cy="42672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/>
              <a:t>KDC </a:t>
            </a:r>
            <a:r>
              <a:rPr lang="en-US" altLang="en-US">
                <a:latin typeface="Symbol" panose="05050102010706020507" pitchFamily="18" charset="2"/>
              </a:rPr>
              <a:t>= </a:t>
            </a:r>
            <a:r>
              <a:rPr lang="en-US" altLang="en-US"/>
              <a:t>TGS (Ticket Granting Server) [Kerberos]</a:t>
            </a:r>
            <a:endParaRPr lang="he-IL" altLang="en-US"/>
          </a:p>
        </p:txBody>
      </p:sp>
    </p:spTree>
    <p:extLst>
      <p:ext uri="{BB962C8B-B14F-4D97-AF65-F5344CB8AC3E}">
        <p14:creationId xmlns:p14="http://schemas.microsoft.com/office/powerpoint/2010/main" val="31620420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AF01017-ADF1-4404-92FB-B874094C14FE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7425" cy="3598863"/>
          </a:xfrm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8685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3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/>
              <a:t>11/13/11</a:t>
            </a:r>
          </a:p>
        </p:txBody>
      </p:sp>
      <p:sp>
        <p:nvSpPr>
          <p:cNvPr id="108547" name="Rectangle 6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/>
              <a:t>(c) Amir Herzberg, http://AmirHerzberg.com, Bar Ilan University</a:t>
            </a:r>
            <a:endParaRPr lang="en-US" altLang="en-US"/>
          </a:p>
        </p:txBody>
      </p:sp>
      <p:sp>
        <p:nvSpPr>
          <p:cNvPr id="10854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1BFAB7BD-6F9D-4D5C-B01A-1437CF71633E}" type="slidenum">
              <a:rPr lang="he-IL" altLang="en-US"/>
              <a:pPr eaLnBrk="1" hangingPunct="1">
                <a:spcBef>
                  <a:spcPct val="0"/>
                </a:spcBef>
              </a:pPr>
              <a:t>27</a:t>
            </a:fld>
            <a:endParaRPr lang="en-US" altLang="en-US"/>
          </a:p>
        </p:txBody>
      </p:sp>
      <p:sp>
        <p:nvSpPr>
          <p:cNvPr id="108549" name="Text Box 1"/>
          <p:cNvSpPr txBox="1">
            <a:spLocks noChangeArrowheads="1"/>
          </p:cNvSpPr>
          <p:nvPr/>
        </p:nvSpPr>
        <p:spPr bwMode="auto">
          <a:xfrm>
            <a:off x="3840163" y="9004300"/>
            <a:ext cx="293687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 anchor="b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0DB32B19-45E2-4190-BAB0-82594B3BCA30}" type="slidenum">
              <a:rPr lang="he-IL" altLang="en-US"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27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0" name="Text Box 2"/>
          <p:cNvSpPr txBox="1">
            <a:spLocks noChangeArrowheads="1"/>
          </p:cNvSpPr>
          <p:nvPr/>
        </p:nvSpPr>
        <p:spPr bwMode="auto">
          <a:xfrm>
            <a:off x="0" y="9004300"/>
            <a:ext cx="2938463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 anchor="b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he-IL" altLang="en-US">
                <a:latin typeface="Arial" panose="020B0604020202020204" pitchFamily="34" charset="0"/>
              </a:rPr>
              <a:t>(c) Amir Herzberg, http://AmirHerzberg.com, Bar Ilan University</a:t>
            </a: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1" name="Text Box 3"/>
          <p:cNvSpPr txBox="1">
            <a:spLocks noChangeArrowheads="1"/>
          </p:cNvSpPr>
          <p:nvPr/>
        </p:nvSpPr>
        <p:spPr bwMode="auto">
          <a:xfrm>
            <a:off x="0" y="0"/>
            <a:ext cx="2938463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2" name="Text Box 4"/>
          <p:cNvSpPr txBox="1">
            <a:spLocks noChangeArrowheads="1"/>
          </p:cNvSpPr>
          <p:nvPr/>
        </p:nvSpPr>
        <p:spPr bwMode="auto">
          <a:xfrm>
            <a:off x="3840163" y="0"/>
            <a:ext cx="293687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>
                <a:latin typeface="Arial" panose="020B0604020202020204" pitchFamily="34" charset="0"/>
              </a:rPr>
              <a:t>11/13/11</a:t>
            </a:r>
          </a:p>
        </p:txBody>
      </p:sp>
      <p:sp>
        <p:nvSpPr>
          <p:cNvPr id="108553" name="Rectangle 5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22350" y="711200"/>
            <a:ext cx="4738688" cy="3554413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8554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903288" y="4500563"/>
            <a:ext cx="4972050" cy="42672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/>
              <a:t>`Perfect’ is not really the right term… but that’s the</a:t>
            </a:r>
            <a:r>
              <a:rPr lang="en-US" altLang="en-US" baseline="0"/>
              <a:t> commonly used term. </a:t>
            </a:r>
            <a:endParaRPr lang="he-IL" altLang="en-US"/>
          </a:p>
        </p:txBody>
      </p:sp>
    </p:spTree>
    <p:extLst>
      <p:ext uri="{BB962C8B-B14F-4D97-AF65-F5344CB8AC3E}">
        <p14:creationId xmlns:p14="http://schemas.microsoft.com/office/powerpoint/2010/main" val="2139052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3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/>
              <a:t>11/13/11</a:t>
            </a:r>
          </a:p>
        </p:txBody>
      </p:sp>
      <p:sp>
        <p:nvSpPr>
          <p:cNvPr id="108547" name="Rectangle 6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/>
              <a:t>(c) Amir Herzberg, http://AmirHerzberg.com, Bar Ilan University</a:t>
            </a:r>
            <a:endParaRPr lang="en-US" altLang="en-US"/>
          </a:p>
        </p:txBody>
      </p:sp>
      <p:sp>
        <p:nvSpPr>
          <p:cNvPr id="10854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1BFAB7BD-6F9D-4D5C-B01A-1437CF71633E}" type="slidenum">
              <a:rPr lang="he-IL" altLang="en-US"/>
              <a:pPr eaLnBrk="1" hangingPunct="1">
                <a:spcBef>
                  <a:spcPct val="0"/>
                </a:spcBef>
              </a:pPr>
              <a:t>28</a:t>
            </a:fld>
            <a:endParaRPr lang="en-US" altLang="en-US"/>
          </a:p>
        </p:txBody>
      </p:sp>
      <p:sp>
        <p:nvSpPr>
          <p:cNvPr id="108549" name="Text Box 1"/>
          <p:cNvSpPr txBox="1">
            <a:spLocks noChangeArrowheads="1"/>
          </p:cNvSpPr>
          <p:nvPr/>
        </p:nvSpPr>
        <p:spPr bwMode="auto">
          <a:xfrm>
            <a:off x="3840163" y="9004300"/>
            <a:ext cx="293687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 anchor="b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0DB32B19-45E2-4190-BAB0-82594B3BCA30}" type="slidenum">
              <a:rPr lang="he-IL" altLang="en-US"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28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0" name="Text Box 2"/>
          <p:cNvSpPr txBox="1">
            <a:spLocks noChangeArrowheads="1"/>
          </p:cNvSpPr>
          <p:nvPr/>
        </p:nvSpPr>
        <p:spPr bwMode="auto">
          <a:xfrm>
            <a:off x="0" y="9004300"/>
            <a:ext cx="2938463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 anchor="b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he-IL" altLang="en-US">
                <a:latin typeface="Arial" panose="020B0604020202020204" pitchFamily="34" charset="0"/>
              </a:rPr>
              <a:t>(c) Amir Herzberg, http://AmirHerzberg.com, Bar Ilan University</a:t>
            </a: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1" name="Text Box 3"/>
          <p:cNvSpPr txBox="1">
            <a:spLocks noChangeArrowheads="1"/>
          </p:cNvSpPr>
          <p:nvPr/>
        </p:nvSpPr>
        <p:spPr bwMode="auto">
          <a:xfrm>
            <a:off x="0" y="0"/>
            <a:ext cx="2938463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2" name="Text Box 4"/>
          <p:cNvSpPr txBox="1">
            <a:spLocks noChangeArrowheads="1"/>
          </p:cNvSpPr>
          <p:nvPr/>
        </p:nvSpPr>
        <p:spPr bwMode="auto">
          <a:xfrm>
            <a:off x="3840163" y="0"/>
            <a:ext cx="293687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>
                <a:latin typeface="Arial" panose="020B0604020202020204" pitchFamily="34" charset="0"/>
              </a:rPr>
              <a:t>11/13/11</a:t>
            </a:r>
          </a:p>
        </p:txBody>
      </p:sp>
      <p:sp>
        <p:nvSpPr>
          <p:cNvPr id="108553" name="Rectangle 5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22350" y="711200"/>
            <a:ext cx="4738688" cy="3554413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8554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903288" y="4500563"/>
            <a:ext cx="4972050" cy="42672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/>
              <a:t>`Perfect’ is not really the right term… but that’s the</a:t>
            </a:r>
            <a:r>
              <a:rPr lang="en-US" altLang="en-US" baseline="0"/>
              <a:t> commonly used term. </a:t>
            </a:r>
            <a:endParaRPr lang="he-IL" altLang="en-US"/>
          </a:p>
        </p:txBody>
      </p:sp>
    </p:spTree>
    <p:extLst>
      <p:ext uri="{BB962C8B-B14F-4D97-AF65-F5344CB8AC3E}">
        <p14:creationId xmlns:p14="http://schemas.microsoft.com/office/powerpoint/2010/main" val="37002997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3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/>
              <a:t>11/13/11</a:t>
            </a:r>
          </a:p>
        </p:txBody>
      </p:sp>
      <p:sp>
        <p:nvSpPr>
          <p:cNvPr id="108547" name="Rectangle 6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/>
              <a:t>(c) Amir Herzberg, http://AmirHerzberg.com, Bar Ilan University</a:t>
            </a:r>
            <a:endParaRPr lang="en-US" altLang="en-US"/>
          </a:p>
        </p:txBody>
      </p:sp>
      <p:sp>
        <p:nvSpPr>
          <p:cNvPr id="10854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1BFAB7BD-6F9D-4D5C-B01A-1437CF71633E}" type="slidenum">
              <a:rPr lang="he-IL" altLang="en-US"/>
              <a:pPr eaLnBrk="1" hangingPunct="1">
                <a:spcBef>
                  <a:spcPct val="0"/>
                </a:spcBef>
              </a:pPr>
              <a:t>29</a:t>
            </a:fld>
            <a:endParaRPr lang="en-US" altLang="en-US"/>
          </a:p>
        </p:txBody>
      </p:sp>
      <p:sp>
        <p:nvSpPr>
          <p:cNvPr id="108549" name="Text Box 1"/>
          <p:cNvSpPr txBox="1">
            <a:spLocks noChangeArrowheads="1"/>
          </p:cNvSpPr>
          <p:nvPr/>
        </p:nvSpPr>
        <p:spPr bwMode="auto">
          <a:xfrm>
            <a:off x="3840163" y="9004300"/>
            <a:ext cx="293687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 anchor="b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0DB32B19-45E2-4190-BAB0-82594B3BCA30}" type="slidenum">
              <a:rPr lang="he-IL" altLang="en-US"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29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0" name="Text Box 2"/>
          <p:cNvSpPr txBox="1">
            <a:spLocks noChangeArrowheads="1"/>
          </p:cNvSpPr>
          <p:nvPr/>
        </p:nvSpPr>
        <p:spPr bwMode="auto">
          <a:xfrm>
            <a:off x="0" y="9004300"/>
            <a:ext cx="2938463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 anchor="b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he-IL" altLang="en-US">
                <a:latin typeface="Arial" panose="020B0604020202020204" pitchFamily="34" charset="0"/>
              </a:rPr>
              <a:t>(c) Amir Herzberg, http://AmirHerzberg.com, Bar Ilan University</a:t>
            </a: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1" name="Text Box 3"/>
          <p:cNvSpPr txBox="1">
            <a:spLocks noChangeArrowheads="1"/>
          </p:cNvSpPr>
          <p:nvPr/>
        </p:nvSpPr>
        <p:spPr bwMode="auto">
          <a:xfrm>
            <a:off x="0" y="0"/>
            <a:ext cx="2938463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2" name="Text Box 4"/>
          <p:cNvSpPr txBox="1">
            <a:spLocks noChangeArrowheads="1"/>
          </p:cNvSpPr>
          <p:nvPr/>
        </p:nvSpPr>
        <p:spPr bwMode="auto">
          <a:xfrm>
            <a:off x="3840163" y="0"/>
            <a:ext cx="293687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>
                <a:latin typeface="Arial" panose="020B0604020202020204" pitchFamily="34" charset="0"/>
              </a:rPr>
              <a:t>11/13/11</a:t>
            </a:r>
          </a:p>
        </p:txBody>
      </p:sp>
      <p:sp>
        <p:nvSpPr>
          <p:cNvPr id="108553" name="Rectangle 5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22350" y="711200"/>
            <a:ext cx="4738688" cy="3554413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8554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903288" y="4500563"/>
            <a:ext cx="4972050" cy="42672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/>
              <a:t>`Perfect’ is not really the right term… but that’s the</a:t>
            </a:r>
            <a:r>
              <a:rPr lang="en-US" altLang="en-US" baseline="0"/>
              <a:t> commonly used term. </a:t>
            </a:r>
            <a:endParaRPr lang="he-IL" altLang="en-US"/>
          </a:p>
        </p:txBody>
      </p:sp>
    </p:spTree>
    <p:extLst>
      <p:ext uri="{BB962C8B-B14F-4D97-AF65-F5344CB8AC3E}">
        <p14:creationId xmlns:p14="http://schemas.microsoft.com/office/powerpoint/2010/main" val="32959502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3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/>
              <a:t>11/13/11</a:t>
            </a:r>
          </a:p>
        </p:txBody>
      </p:sp>
      <p:sp>
        <p:nvSpPr>
          <p:cNvPr id="108547" name="Rectangle 6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/>
              <a:t>(c) Amir Herzberg, http://AmirHerzberg.com, Bar Ilan University</a:t>
            </a:r>
            <a:endParaRPr lang="en-US" altLang="en-US"/>
          </a:p>
        </p:txBody>
      </p:sp>
      <p:sp>
        <p:nvSpPr>
          <p:cNvPr id="10854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1BFAB7BD-6F9D-4D5C-B01A-1437CF71633E}" type="slidenum">
              <a:rPr lang="he-IL" altLang="en-US"/>
              <a:pPr eaLnBrk="1" hangingPunct="1">
                <a:spcBef>
                  <a:spcPct val="0"/>
                </a:spcBef>
              </a:pPr>
              <a:t>30</a:t>
            </a:fld>
            <a:endParaRPr lang="en-US" altLang="en-US"/>
          </a:p>
        </p:txBody>
      </p:sp>
      <p:sp>
        <p:nvSpPr>
          <p:cNvPr id="108549" name="Text Box 1"/>
          <p:cNvSpPr txBox="1">
            <a:spLocks noChangeArrowheads="1"/>
          </p:cNvSpPr>
          <p:nvPr/>
        </p:nvSpPr>
        <p:spPr bwMode="auto">
          <a:xfrm>
            <a:off x="3840163" y="9004300"/>
            <a:ext cx="293687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 anchor="b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0DB32B19-45E2-4190-BAB0-82594B3BCA30}" type="slidenum">
              <a:rPr lang="he-IL" altLang="en-US"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30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0" name="Text Box 2"/>
          <p:cNvSpPr txBox="1">
            <a:spLocks noChangeArrowheads="1"/>
          </p:cNvSpPr>
          <p:nvPr/>
        </p:nvSpPr>
        <p:spPr bwMode="auto">
          <a:xfrm>
            <a:off x="0" y="9004300"/>
            <a:ext cx="2938463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 anchor="b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he-IL" altLang="en-US">
                <a:latin typeface="Arial" panose="020B0604020202020204" pitchFamily="34" charset="0"/>
              </a:rPr>
              <a:t>(c) Amir Herzberg, http://AmirHerzberg.com, Bar Ilan University</a:t>
            </a: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1" name="Text Box 3"/>
          <p:cNvSpPr txBox="1">
            <a:spLocks noChangeArrowheads="1"/>
          </p:cNvSpPr>
          <p:nvPr/>
        </p:nvSpPr>
        <p:spPr bwMode="auto">
          <a:xfrm>
            <a:off x="0" y="0"/>
            <a:ext cx="2938463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2" name="Text Box 4"/>
          <p:cNvSpPr txBox="1">
            <a:spLocks noChangeArrowheads="1"/>
          </p:cNvSpPr>
          <p:nvPr/>
        </p:nvSpPr>
        <p:spPr bwMode="auto">
          <a:xfrm>
            <a:off x="3840163" y="0"/>
            <a:ext cx="293687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>
                <a:latin typeface="Arial" panose="020B0604020202020204" pitchFamily="34" charset="0"/>
              </a:rPr>
              <a:t>11/13/11</a:t>
            </a:r>
          </a:p>
        </p:txBody>
      </p:sp>
      <p:sp>
        <p:nvSpPr>
          <p:cNvPr id="108553" name="Rectangle 5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22350" y="711200"/>
            <a:ext cx="4738688" cy="3554413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8554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903288" y="4500563"/>
            <a:ext cx="4972050" cy="42672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/>
              <a:t>`Perfect’ is not really the right term… but that’s the</a:t>
            </a:r>
            <a:r>
              <a:rPr lang="en-US" altLang="en-US" baseline="0"/>
              <a:t> commonly used term. </a:t>
            </a:r>
            <a:endParaRPr lang="he-IL" altLang="en-US"/>
          </a:p>
        </p:txBody>
      </p:sp>
    </p:spTree>
    <p:extLst>
      <p:ext uri="{BB962C8B-B14F-4D97-AF65-F5344CB8AC3E}">
        <p14:creationId xmlns:p14="http://schemas.microsoft.com/office/powerpoint/2010/main" val="29636757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3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/>
              <a:t>11/13/11</a:t>
            </a:r>
          </a:p>
        </p:txBody>
      </p:sp>
      <p:sp>
        <p:nvSpPr>
          <p:cNvPr id="108547" name="Rectangle 6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/>
              <a:t>(c) Amir Herzberg, http://AmirHerzberg.com, Bar Ilan University</a:t>
            </a:r>
            <a:endParaRPr lang="en-US" altLang="en-US"/>
          </a:p>
        </p:txBody>
      </p:sp>
      <p:sp>
        <p:nvSpPr>
          <p:cNvPr id="10854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1BFAB7BD-6F9D-4D5C-B01A-1437CF71633E}" type="slidenum">
              <a:rPr lang="he-IL" altLang="en-US"/>
              <a:pPr eaLnBrk="1" hangingPunct="1">
                <a:spcBef>
                  <a:spcPct val="0"/>
                </a:spcBef>
              </a:pPr>
              <a:t>31</a:t>
            </a:fld>
            <a:endParaRPr lang="en-US" altLang="en-US"/>
          </a:p>
        </p:txBody>
      </p:sp>
      <p:sp>
        <p:nvSpPr>
          <p:cNvPr id="108549" name="Text Box 1"/>
          <p:cNvSpPr txBox="1">
            <a:spLocks noChangeArrowheads="1"/>
          </p:cNvSpPr>
          <p:nvPr/>
        </p:nvSpPr>
        <p:spPr bwMode="auto">
          <a:xfrm>
            <a:off x="3840163" y="9004300"/>
            <a:ext cx="293687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 anchor="b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0DB32B19-45E2-4190-BAB0-82594B3BCA30}" type="slidenum">
              <a:rPr lang="he-IL" altLang="en-US"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31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0" name="Text Box 2"/>
          <p:cNvSpPr txBox="1">
            <a:spLocks noChangeArrowheads="1"/>
          </p:cNvSpPr>
          <p:nvPr/>
        </p:nvSpPr>
        <p:spPr bwMode="auto">
          <a:xfrm>
            <a:off x="0" y="9004300"/>
            <a:ext cx="2938463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 anchor="b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he-IL" altLang="en-US">
                <a:latin typeface="Arial" panose="020B0604020202020204" pitchFamily="34" charset="0"/>
              </a:rPr>
              <a:t>(c) Amir Herzberg, http://AmirHerzberg.com, Bar Ilan University</a:t>
            </a: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1" name="Text Box 3"/>
          <p:cNvSpPr txBox="1">
            <a:spLocks noChangeArrowheads="1"/>
          </p:cNvSpPr>
          <p:nvPr/>
        </p:nvSpPr>
        <p:spPr bwMode="auto">
          <a:xfrm>
            <a:off x="0" y="0"/>
            <a:ext cx="2938463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2" name="Text Box 4"/>
          <p:cNvSpPr txBox="1">
            <a:spLocks noChangeArrowheads="1"/>
          </p:cNvSpPr>
          <p:nvPr/>
        </p:nvSpPr>
        <p:spPr bwMode="auto">
          <a:xfrm>
            <a:off x="3840163" y="0"/>
            <a:ext cx="293687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>
                <a:latin typeface="Arial" panose="020B0604020202020204" pitchFamily="34" charset="0"/>
              </a:rPr>
              <a:t>11/13/11</a:t>
            </a:r>
          </a:p>
        </p:txBody>
      </p:sp>
      <p:sp>
        <p:nvSpPr>
          <p:cNvPr id="108553" name="Rectangle 5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22350" y="711200"/>
            <a:ext cx="4738688" cy="3554413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8554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903288" y="4500563"/>
            <a:ext cx="4972050" cy="42672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/>
              <a:t>`Perfect’ is not really the right term… but that’s the</a:t>
            </a:r>
            <a:r>
              <a:rPr lang="en-US" altLang="en-US" baseline="0"/>
              <a:t> commonly used term. </a:t>
            </a:r>
            <a:endParaRPr lang="he-IL" altLang="en-US"/>
          </a:p>
        </p:txBody>
      </p:sp>
    </p:spTree>
    <p:extLst>
      <p:ext uri="{BB962C8B-B14F-4D97-AF65-F5344CB8AC3E}">
        <p14:creationId xmlns:p14="http://schemas.microsoft.com/office/powerpoint/2010/main" val="344880042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3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/>
              <a:t>11/13/11</a:t>
            </a:r>
          </a:p>
        </p:txBody>
      </p:sp>
      <p:sp>
        <p:nvSpPr>
          <p:cNvPr id="108547" name="Rectangle 6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/>
              <a:t>(c) Amir Herzberg, http://AmirHerzberg.com, Bar Ilan University</a:t>
            </a:r>
            <a:endParaRPr lang="en-US" altLang="en-US"/>
          </a:p>
        </p:txBody>
      </p:sp>
      <p:sp>
        <p:nvSpPr>
          <p:cNvPr id="10854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1BFAB7BD-6F9D-4D5C-B01A-1437CF71633E}" type="slidenum">
              <a:rPr lang="he-IL" altLang="en-US"/>
              <a:pPr eaLnBrk="1" hangingPunct="1">
                <a:spcBef>
                  <a:spcPct val="0"/>
                </a:spcBef>
              </a:pPr>
              <a:t>32</a:t>
            </a:fld>
            <a:endParaRPr lang="en-US" altLang="en-US"/>
          </a:p>
        </p:txBody>
      </p:sp>
      <p:sp>
        <p:nvSpPr>
          <p:cNvPr id="108549" name="Text Box 1"/>
          <p:cNvSpPr txBox="1">
            <a:spLocks noChangeArrowheads="1"/>
          </p:cNvSpPr>
          <p:nvPr/>
        </p:nvSpPr>
        <p:spPr bwMode="auto">
          <a:xfrm>
            <a:off x="3840163" y="9004300"/>
            <a:ext cx="293687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 anchor="b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0DB32B19-45E2-4190-BAB0-82594B3BCA30}" type="slidenum">
              <a:rPr lang="he-IL" altLang="en-US"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32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0" name="Text Box 2"/>
          <p:cNvSpPr txBox="1">
            <a:spLocks noChangeArrowheads="1"/>
          </p:cNvSpPr>
          <p:nvPr/>
        </p:nvSpPr>
        <p:spPr bwMode="auto">
          <a:xfrm>
            <a:off x="0" y="9004300"/>
            <a:ext cx="2938463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 anchor="b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he-IL" altLang="en-US">
                <a:latin typeface="Arial" panose="020B0604020202020204" pitchFamily="34" charset="0"/>
              </a:rPr>
              <a:t>(c) Amir Herzberg, http://AmirHerzberg.com, Bar Ilan University</a:t>
            </a: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1" name="Text Box 3"/>
          <p:cNvSpPr txBox="1">
            <a:spLocks noChangeArrowheads="1"/>
          </p:cNvSpPr>
          <p:nvPr/>
        </p:nvSpPr>
        <p:spPr bwMode="auto">
          <a:xfrm>
            <a:off x="0" y="0"/>
            <a:ext cx="2938463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2" name="Text Box 4"/>
          <p:cNvSpPr txBox="1">
            <a:spLocks noChangeArrowheads="1"/>
          </p:cNvSpPr>
          <p:nvPr/>
        </p:nvSpPr>
        <p:spPr bwMode="auto">
          <a:xfrm>
            <a:off x="3840163" y="0"/>
            <a:ext cx="293687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>
                <a:latin typeface="Arial" panose="020B0604020202020204" pitchFamily="34" charset="0"/>
              </a:rPr>
              <a:t>11/13/11</a:t>
            </a:r>
          </a:p>
        </p:txBody>
      </p:sp>
      <p:sp>
        <p:nvSpPr>
          <p:cNvPr id="108553" name="Rectangle 5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22350" y="711200"/>
            <a:ext cx="4738688" cy="3554413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8554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903288" y="4500563"/>
            <a:ext cx="4972050" cy="42672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/>
              <a:t>`Perfect’ is not really the right term… but that’s the</a:t>
            </a:r>
            <a:r>
              <a:rPr lang="en-US" altLang="en-US" baseline="0"/>
              <a:t> commonly used term. </a:t>
            </a:r>
            <a:endParaRPr lang="he-IL" altLang="en-US"/>
          </a:p>
        </p:txBody>
      </p:sp>
    </p:spTree>
    <p:extLst>
      <p:ext uri="{BB962C8B-B14F-4D97-AF65-F5344CB8AC3E}">
        <p14:creationId xmlns:p14="http://schemas.microsoft.com/office/powerpoint/2010/main" val="38398157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94211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2117A42F-097C-4D32-9D97-9508A460FD9E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33</a:t>
            </a:fld>
            <a:endParaRPr lang="en-US" altLang="he-IL" sz="1300"/>
          </a:p>
        </p:txBody>
      </p:sp>
      <p:sp>
        <p:nvSpPr>
          <p:cNvPr id="94212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1750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421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7" y="4859334"/>
            <a:ext cx="5681363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30635877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AF01017-ADF1-4404-92FB-B874094C14FE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7425" cy="3598863"/>
          </a:xfrm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4539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3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/>
              <a:t>11/13/11</a:t>
            </a:r>
          </a:p>
        </p:txBody>
      </p:sp>
      <p:sp>
        <p:nvSpPr>
          <p:cNvPr id="108547" name="Rectangle 6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/>
              <a:t>(c) Amir Herzberg, http://AmirHerzberg.com, Bar Ilan University</a:t>
            </a:r>
            <a:endParaRPr lang="en-US" altLang="en-US"/>
          </a:p>
        </p:txBody>
      </p:sp>
      <p:sp>
        <p:nvSpPr>
          <p:cNvPr id="10854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1BFAB7BD-6F9D-4D5C-B01A-1437CF71633E}" type="slidenum">
              <a:rPr lang="he-IL" altLang="en-US"/>
              <a:pPr eaLnBrk="1" hangingPunct="1">
                <a:spcBef>
                  <a:spcPct val="0"/>
                </a:spcBef>
              </a:pPr>
              <a:t>6</a:t>
            </a:fld>
            <a:endParaRPr lang="en-US" altLang="en-US"/>
          </a:p>
        </p:txBody>
      </p:sp>
      <p:sp>
        <p:nvSpPr>
          <p:cNvPr id="108549" name="Text Box 1"/>
          <p:cNvSpPr txBox="1">
            <a:spLocks noChangeArrowheads="1"/>
          </p:cNvSpPr>
          <p:nvPr/>
        </p:nvSpPr>
        <p:spPr bwMode="auto">
          <a:xfrm>
            <a:off x="3840163" y="9004300"/>
            <a:ext cx="293687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 anchor="b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0DB32B19-45E2-4190-BAB0-82594B3BCA30}" type="slidenum">
              <a:rPr lang="he-IL" altLang="en-US"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6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0" name="Text Box 2"/>
          <p:cNvSpPr txBox="1">
            <a:spLocks noChangeArrowheads="1"/>
          </p:cNvSpPr>
          <p:nvPr/>
        </p:nvSpPr>
        <p:spPr bwMode="auto">
          <a:xfrm>
            <a:off x="0" y="9004300"/>
            <a:ext cx="2938463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 anchor="b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he-IL" altLang="en-US">
                <a:latin typeface="Arial" panose="020B0604020202020204" pitchFamily="34" charset="0"/>
              </a:rPr>
              <a:t>(c) Amir Herzberg, http://AmirHerzberg.com, Bar Ilan University</a:t>
            </a: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1" name="Text Box 3"/>
          <p:cNvSpPr txBox="1">
            <a:spLocks noChangeArrowheads="1"/>
          </p:cNvSpPr>
          <p:nvPr/>
        </p:nvSpPr>
        <p:spPr bwMode="auto">
          <a:xfrm>
            <a:off x="0" y="0"/>
            <a:ext cx="2938463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2" name="Text Box 4"/>
          <p:cNvSpPr txBox="1">
            <a:spLocks noChangeArrowheads="1"/>
          </p:cNvSpPr>
          <p:nvPr/>
        </p:nvSpPr>
        <p:spPr bwMode="auto">
          <a:xfrm>
            <a:off x="3840163" y="0"/>
            <a:ext cx="293687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>
                <a:latin typeface="Arial" panose="020B0604020202020204" pitchFamily="34" charset="0"/>
              </a:rPr>
              <a:t>11/13/11</a:t>
            </a:r>
          </a:p>
        </p:txBody>
      </p:sp>
      <p:sp>
        <p:nvSpPr>
          <p:cNvPr id="108553" name="Rectangle 5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22350" y="711200"/>
            <a:ext cx="4738688" cy="3554413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8554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903288" y="4500563"/>
            <a:ext cx="4972050" cy="42672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en-US"/>
          </a:p>
        </p:txBody>
      </p:sp>
    </p:spTree>
    <p:extLst>
      <p:ext uri="{BB962C8B-B14F-4D97-AF65-F5344CB8AC3E}">
        <p14:creationId xmlns:p14="http://schemas.microsoft.com/office/powerpoint/2010/main" val="19624688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3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/>
              <a:t>11/13/11</a:t>
            </a:r>
          </a:p>
        </p:txBody>
      </p:sp>
      <p:sp>
        <p:nvSpPr>
          <p:cNvPr id="108547" name="Rectangle 6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/>
              <a:t>(c) Amir Herzberg, http://AmirHerzberg.com, Bar Ilan University</a:t>
            </a:r>
            <a:endParaRPr lang="en-US" altLang="en-US"/>
          </a:p>
        </p:txBody>
      </p:sp>
      <p:sp>
        <p:nvSpPr>
          <p:cNvPr id="10854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1BFAB7BD-6F9D-4D5C-B01A-1437CF71633E}" type="slidenum">
              <a:rPr lang="he-IL" altLang="en-US"/>
              <a:pPr eaLnBrk="1" hangingPunct="1">
                <a:spcBef>
                  <a:spcPct val="0"/>
                </a:spcBef>
              </a:pPr>
              <a:t>7</a:t>
            </a:fld>
            <a:endParaRPr lang="en-US" altLang="en-US"/>
          </a:p>
        </p:txBody>
      </p:sp>
      <p:sp>
        <p:nvSpPr>
          <p:cNvPr id="108549" name="Text Box 1"/>
          <p:cNvSpPr txBox="1">
            <a:spLocks noChangeArrowheads="1"/>
          </p:cNvSpPr>
          <p:nvPr/>
        </p:nvSpPr>
        <p:spPr bwMode="auto">
          <a:xfrm>
            <a:off x="3840163" y="9004300"/>
            <a:ext cx="293687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 anchor="b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0DB32B19-45E2-4190-BAB0-82594B3BCA30}" type="slidenum">
              <a:rPr lang="he-IL" altLang="en-US"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7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0" name="Text Box 2"/>
          <p:cNvSpPr txBox="1">
            <a:spLocks noChangeArrowheads="1"/>
          </p:cNvSpPr>
          <p:nvPr/>
        </p:nvSpPr>
        <p:spPr bwMode="auto">
          <a:xfrm>
            <a:off x="0" y="9004300"/>
            <a:ext cx="2938463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 anchor="b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he-IL" altLang="en-US">
                <a:latin typeface="Arial" panose="020B0604020202020204" pitchFamily="34" charset="0"/>
              </a:rPr>
              <a:t>(c) Amir Herzberg, http://AmirHerzberg.com, Bar Ilan University</a:t>
            </a: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1" name="Text Box 3"/>
          <p:cNvSpPr txBox="1">
            <a:spLocks noChangeArrowheads="1"/>
          </p:cNvSpPr>
          <p:nvPr/>
        </p:nvSpPr>
        <p:spPr bwMode="auto">
          <a:xfrm>
            <a:off x="0" y="0"/>
            <a:ext cx="2938463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2" name="Text Box 4"/>
          <p:cNvSpPr txBox="1">
            <a:spLocks noChangeArrowheads="1"/>
          </p:cNvSpPr>
          <p:nvPr/>
        </p:nvSpPr>
        <p:spPr bwMode="auto">
          <a:xfrm>
            <a:off x="3840163" y="0"/>
            <a:ext cx="293687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>
                <a:latin typeface="Arial" panose="020B0604020202020204" pitchFamily="34" charset="0"/>
              </a:rPr>
              <a:t>11/13/11</a:t>
            </a:r>
          </a:p>
        </p:txBody>
      </p:sp>
      <p:sp>
        <p:nvSpPr>
          <p:cNvPr id="108553" name="Rectangle 5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22350" y="711200"/>
            <a:ext cx="4738688" cy="3554413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8554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903288" y="4500563"/>
            <a:ext cx="4972050" cy="42672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en-US"/>
          </a:p>
        </p:txBody>
      </p:sp>
    </p:spTree>
    <p:extLst>
      <p:ext uri="{BB962C8B-B14F-4D97-AF65-F5344CB8AC3E}">
        <p14:creationId xmlns:p14="http://schemas.microsoft.com/office/powerpoint/2010/main" val="36249929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3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/>
              <a:t>11/13/11</a:t>
            </a:r>
          </a:p>
        </p:txBody>
      </p:sp>
      <p:sp>
        <p:nvSpPr>
          <p:cNvPr id="108547" name="Rectangle 6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/>
              <a:t>(c) Amir Herzberg, http://AmirHerzberg.com, Bar Ilan University</a:t>
            </a:r>
            <a:endParaRPr lang="en-US" altLang="en-US"/>
          </a:p>
        </p:txBody>
      </p:sp>
      <p:sp>
        <p:nvSpPr>
          <p:cNvPr id="10854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1BFAB7BD-6F9D-4D5C-B01A-1437CF71633E}" type="slidenum">
              <a:rPr lang="he-IL" altLang="en-US"/>
              <a:pPr eaLnBrk="1" hangingPunct="1">
                <a:spcBef>
                  <a:spcPct val="0"/>
                </a:spcBef>
              </a:pPr>
              <a:t>8</a:t>
            </a:fld>
            <a:endParaRPr lang="en-US" altLang="en-US"/>
          </a:p>
        </p:txBody>
      </p:sp>
      <p:sp>
        <p:nvSpPr>
          <p:cNvPr id="108549" name="Text Box 1"/>
          <p:cNvSpPr txBox="1">
            <a:spLocks noChangeArrowheads="1"/>
          </p:cNvSpPr>
          <p:nvPr/>
        </p:nvSpPr>
        <p:spPr bwMode="auto">
          <a:xfrm>
            <a:off x="3840163" y="9004300"/>
            <a:ext cx="293687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 anchor="b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0DB32B19-45E2-4190-BAB0-82594B3BCA30}" type="slidenum">
              <a:rPr lang="he-IL" altLang="en-US"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8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0" name="Text Box 2"/>
          <p:cNvSpPr txBox="1">
            <a:spLocks noChangeArrowheads="1"/>
          </p:cNvSpPr>
          <p:nvPr/>
        </p:nvSpPr>
        <p:spPr bwMode="auto">
          <a:xfrm>
            <a:off x="0" y="9004300"/>
            <a:ext cx="2938463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 anchor="b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he-IL" altLang="en-US">
                <a:latin typeface="Arial" panose="020B0604020202020204" pitchFamily="34" charset="0"/>
              </a:rPr>
              <a:t>(c) Amir Herzberg, http://AmirHerzberg.com, Bar Ilan University</a:t>
            </a: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1" name="Text Box 3"/>
          <p:cNvSpPr txBox="1">
            <a:spLocks noChangeArrowheads="1"/>
          </p:cNvSpPr>
          <p:nvPr/>
        </p:nvSpPr>
        <p:spPr bwMode="auto">
          <a:xfrm>
            <a:off x="0" y="0"/>
            <a:ext cx="2938463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2" name="Text Box 4"/>
          <p:cNvSpPr txBox="1">
            <a:spLocks noChangeArrowheads="1"/>
          </p:cNvSpPr>
          <p:nvPr/>
        </p:nvSpPr>
        <p:spPr bwMode="auto">
          <a:xfrm>
            <a:off x="3840163" y="0"/>
            <a:ext cx="293687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>
                <a:latin typeface="Arial" panose="020B0604020202020204" pitchFamily="34" charset="0"/>
              </a:rPr>
              <a:t>11/13/11</a:t>
            </a:r>
          </a:p>
        </p:txBody>
      </p:sp>
      <p:sp>
        <p:nvSpPr>
          <p:cNvPr id="108553" name="Rectangle 5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22350" y="711200"/>
            <a:ext cx="4738688" cy="3554413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8554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903288" y="4500563"/>
            <a:ext cx="4972050" cy="42672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en-US"/>
          </a:p>
        </p:txBody>
      </p:sp>
    </p:spTree>
    <p:extLst>
      <p:ext uri="{BB962C8B-B14F-4D97-AF65-F5344CB8AC3E}">
        <p14:creationId xmlns:p14="http://schemas.microsoft.com/office/powerpoint/2010/main" val="10275680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3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/>
              <a:t>11/13/11</a:t>
            </a:r>
          </a:p>
        </p:txBody>
      </p:sp>
      <p:sp>
        <p:nvSpPr>
          <p:cNvPr id="108547" name="Rectangle 6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/>
              <a:t>(c) Amir Herzberg, http://AmirHerzberg.com, Bar Ilan University</a:t>
            </a:r>
            <a:endParaRPr lang="en-US" altLang="en-US"/>
          </a:p>
        </p:txBody>
      </p:sp>
      <p:sp>
        <p:nvSpPr>
          <p:cNvPr id="10854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1BFAB7BD-6F9D-4D5C-B01A-1437CF71633E}" type="slidenum">
              <a:rPr lang="he-IL" altLang="en-US"/>
              <a:pPr eaLnBrk="1" hangingPunct="1">
                <a:spcBef>
                  <a:spcPct val="0"/>
                </a:spcBef>
              </a:pPr>
              <a:t>9</a:t>
            </a:fld>
            <a:endParaRPr lang="en-US" altLang="en-US"/>
          </a:p>
        </p:txBody>
      </p:sp>
      <p:sp>
        <p:nvSpPr>
          <p:cNvPr id="108549" name="Text Box 1"/>
          <p:cNvSpPr txBox="1">
            <a:spLocks noChangeArrowheads="1"/>
          </p:cNvSpPr>
          <p:nvPr/>
        </p:nvSpPr>
        <p:spPr bwMode="auto">
          <a:xfrm>
            <a:off x="3840163" y="9004300"/>
            <a:ext cx="293687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 anchor="b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0DB32B19-45E2-4190-BAB0-82594B3BCA30}" type="slidenum">
              <a:rPr lang="he-IL" altLang="en-US"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9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0" name="Text Box 2"/>
          <p:cNvSpPr txBox="1">
            <a:spLocks noChangeArrowheads="1"/>
          </p:cNvSpPr>
          <p:nvPr/>
        </p:nvSpPr>
        <p:spPr bwMode="auto">
          <a:xfrm>
            <a:off x="0" y="9004300"/>
            <a:ext cx="2938463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 anchor="b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he-IL" altLang="en-US">
                <a:latin typeface="Arial" panose="020B0604020202020204" pitchFamily="34" charset="0"/>
              </a:rPr>
              <a:t>(c) Amir Herzberg, http://AmirHerzberg.com, Bar Ilan University</a:t>
            </a: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1" name="Text Box 3"/>
          <p:cNvSpPr txBox="1">
            <a:spLocks noChangeArrowheads="1"/>
          </p:cNvSpPr>
          <p:nvPr/>
        </p:nvSpPr>
        <p:spPr bwMode="auto">
          <a:xfrm>
            <a:off x="0" y="0"/>
            <a:ext cx="2938463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2" name="Text Box 4"/>
          <p:cNvSpPr txBox="1">
            <a:spLocks noChangeArrowheads="1"/>
          </p:cNvSpPr>
          <p:nvPr/>
        </p:nvSpPr>
        <p:spPr bwMode="auto">
          <a:xfrm>
            <a:off x="3840163" y="0"/>
            <a:ext cx="293687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>
                <a:latin typeface="Arial" panose="020B0604020202020204" pitchFamily="34" charset="0"/>
              </a:rPr>
              <a:t>11/13/11</a:t>
            </a:r>
          </a:p>
        </p:txBody>
      </p:sp>
      <p:sp>
        <p:nvSpPr>
          <p:cNvPr id="108553" name="Rectangle 5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22350" y="711200"/>
            <a:ext cx="4738688" cy="3554413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8554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903288" y="4500563"/>
            <a:ext cx="4972050" cy="42672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en-US"/>
          </a:p>
        </p:txBody>
      </p:sp>
    </p:spTree>
    <p:extLst>
      <p:ext uri="{BB962C8B-B14F-4D97-AF65-F5344CB8AC3E}">
        <p14:creationId xmlns:p14="http://schemas.microsoft.com/office/powerpoint/2010/main" val="32139662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3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/>
              <a:t>11/13/11</a:t>
            </a:r>
          </a:p>
        </p:txBody>
      </p:sp>
      <p:sp>
        <p:nvSpPr>
          <p:cNvPr id="108547" name="Rectangle 6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/>
              <a:t>(c) Amir Herzberg, http://AmirHerzberg.com, Bar Ilan University</a:t>
            </a:r>
            <a:endParaRPr lang="en-US" altLang="en-US"/>
          </a:p>
        </p:txBody>
      </p:sp>
      <p:sp>
        <p:nvSpPr>
          <p:cNvPr id="10854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1BFAB7BD-6F9D-4D5C-B01A-1437CF71633E}" type="slidenum">
              <a:rPr lang="he-IL" altLang="en-US"/>
              <a:pPr eaLnBrk="1" hangingPunct="1">
                <a:spcBef>
                  <a:spcPct val="0"/>
                </a:spcBef>
              </a:pPr>
              <a:t>10</a:t>
            </a:fld>
            <a:endParaRPr lang="en-US" altLang="en-US"/>
          </a:p>
        </p:txBody>
      </p:sp>
      <p:sp>
        <p:nvSpPr>
          <p:cNvPr id="108549" name="Text Box 1"/>
          <p:cNvSpPr txBox="1">
            <a:spLocks noChangeArrowheads="1"/>
          </p:cNvSpPr>
          <p:nvPr/>
        </p:nvSpPr>
        <p:spPr bwMode="auto">
          <a:xfrm>
            <a:off x="3840163" y="9004300"/>
            <a:ext cx="293687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 anchor="b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0DB32B19-45E2-4190-BAB0-82594B3BCA30}" type="slidenum">
              <a:rPr lang="he-IL" altLang="en-US"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10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0" name="Text Box 2"/>
          <p:cNvSpPr txBox="1">
            <a:spLocks noChangeArrowheads="1"/>
          </p:cNvSpPr>
          <p:nvPr/>
        </p:nvSpPr>
        <p:spPr bwMode="auto">
          <a:xfrm>
            <a:off x="0" y="9004300"/>
            <a:ext cx="2938463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 anchor="b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he-IL" altLang="en-US">
                <a:latin typeface="Arial" panose="020B0604020202020204" pitchFamily="34" charset="0"/>
              </a:rPr>
              <a:t>(c) Amir Herzberg, http://AmirHerzberg.com, Bar Ilan University</a:t>
            </a: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1" name="Text Box 3"/>
          <p:cNvSpPr txBox="1">
            <a:spLocks noChangeArrowheads="1"/>
          </p:cNvSpPr>
          <p:nvPr/>
        </p:nvSpPr>
        <p:spPr bwMode="auto">
          <a:xfrm>
            <a:off x="0" y="0"/>
            <a:ext cx="2938463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2" name="Text Box 4"/>
          <p:cNvSpPr txBox="1">
            <a:spLocks noChangeArrowheads="1"/>
          </p:cNvSpPr>
          <p:nvPr/>
        </p:nvSpPr>
        <p:spPr bwMode="auto">
          <a:xfrm>
            <a:off x="3840163" y="0"/>
            <a:ext cx="293687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>
                <a:latin typeface="Arial" panose="020B0604020202020204" pitchFamily="34" charset="0"/>
              </a:rPr>
              <a:t>11/13/11</a:t>
            </a:r>
          </a:p>
        </p:txBody>
      </p:sp>
      <p:sp>
        <p:nvSpPr>
          <p:cNvPr id="108553" name="Rectangle 5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22350" y="711200"/>
            <a:ext cx="4738688" cy="3554413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8554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903288" y="4500563"/>
            <a:ext cx="4972050" cy="42672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en-US"/>
          </a:p>
        </p:txBody>
      </p:sp>
    </p:spTree>
    <p:extLst>
      <p:ext uri="{BB962C8B-B14F-4D97-AF65-F5344CB8AC3E}">
        <p14:creationId xmlns:p14="http://schemas.microsoft.com/office/powerpoint/2010/main" val="17211731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3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/>
              <a:t>11/13/11</a:t>
            </a:r>
          </a:p>
        </p:txBody>
      </p:sp>
      <p:sp>
        <p:nvSpPr>
          <p:cNvPr id="108547" name="Rectangle 6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/>
              <a:t>(c) Amir Herzberg, http://AmirHerzberg.com, Bar Ilan University</a:t>
            </a:r>
            <a:endParaRPr lang="en-US" altLang="en-US"/>
          </a:p>
        </p:txBody>
      </p:sp>
      <p:sp>
        <p:nvSpPr>
          <p:cNvPr id="10854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1BFAB7BD-6F9D-4D5C-B01A-1437CF71633E}" type="slidenum">
              <a:rPr lang="he-IL" altLang="en-US"/>
              <a:pPr eaLnBrk="1" hangingPunct="1">
                <a:spcBef>
                  <a:spcPct val="0"/>
                </a:spcBef>
              </a:pPr>
              <a:t>11</a:t>
            </a:fld>
            <a:endParaRPr lang="en-US" altLang="en-US"/>
          </a:p>
        </p:txBody>
      </p:sp>
      <p:sp>
        <p:nvSpPr>
          <p:cNvPr id="108549" name="Text Box 1"/>
          <p:cNvSpPr txBox="1">
            <a:spLocks noChangeArrowheads="1"/>
          </p:cNvSpPr>
          <p:nvPr/>
        </p:nvSpPr>
        <p:spPr bwMode="auto">
          <a:xfrm>
            <a:off x="3840163" y="9004300"/>
            <a:ext cx="293687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 anchor="b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0DB32B19-45E2-4190-BAB0-82594B3BCA30}" type="slidenum">
              <a:rPr lang="he-IL" altLang="en-US"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11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0" name="Text Box 2"/>
          <p:cNvSpPr txBox="1">
            <a:spLocks noChangeArrowheads="1"/>
          </p:cNvSpPr>
          <p:nvPr/>
        </p:nvSpPr>
        <p:spPr bwMode="auto">
          <a:xfrm>
            <a:off x="0" y="9004300"/>
            <a:ext cx="2938463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 anchor="b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he-IL" altLang="en-US">
                <a:latin typeface="Arial" panose="020B0604020202020204" pitchFamily="34" charset="0"/>
              </a:rPr>
              <a:t>(c) Amir Herzberg, http://AmirHerzberg.com, Bar Ilan University</a:t>
            </a: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1" name="Text Box 3"/>
          <p:cNvSpPr txBox="1">
            <a:spLocks noChangeArrowheads="1"/>
          </p:cNvSpPr>
          <p:nvPr/>
        </p:nvSpPr>
        <p:spPr bwMode="auto">
          <a:xfrm>
            <a:off x="0" y="0"/>
            <a:ext cx="2938463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2" name="Text Box 4"/>
          <p:cNvSpPr txBox="1">
            <a:spLocks noChangeArrowheads="1"/>
          </p:cNvSpPr>
          <p:nvPr/>
        </p:nvSpPr>
        <p:spPr bwMode="auto">
          <a:xfrm>
            <a:off x="3840163" y="0"/>
            <a:ext cx="293687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>
                <a:latin typeface="Arial" panose="020B0604020202020204" pitchFamily="34" charset="0"/>
              </a:rPr>
              <a:t>11/13/11</a:t>
            </a:r>
          </a:p>
        </p:txBody>
      </p:sp>
      <p:sp>
        <p:nvSpPr>
          <p:cNvPr id="108553" name="Rectangle 5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22350" y="711200"/>
            <a:ext cx="4738688" cy="3554413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8554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903288" y="4500563"/>
            <a:ext cx="4972050" cy="42672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en-US"/>
          </a:p>
        </p:txBody>
      </p:sp>
    </p:spTree>
    <p:extLst>
      <p:ext uri="{BB962C8B-B14F-4D97-AF65-F5344CB8AC3E}">
        <p14:creationId xmlns:p14="http://schemas.microsoft.com/office/powerpoint/2010/main" val="7450180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AF01017-ADF1-4404-92FB-B874094C14FE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7425" cy="3598863"/>
          </a:xfrm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8670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he-IL"/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idx="10"/>
          </p:nvPr>
        </p:nvSpPr>
        <p:spPr>
          <a:xfrm>
            <a:off x="457200" y="6243638"/>
            <a:ext cx="2132013" cy="45561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he-IL"/>
              <a:t>11/13/11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Amir Herzberg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8E4BCF4-ACCB-42FE-9068-25DD7B32E94B}" type="slidenum">
              <a:rPr lang="en-US" altLang="he-IL"/>
              <a:pPr/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33367037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idx="10"/>
          </p:nvPr>
        </p:nvSpPr>
        <p:spPr>
          <a:xfrm>
            <a:off x="457200" y="6243638"/>
            <a:ext cx="2132013" cy="45561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he-IL"/>
              <a:t>11/13/11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Amir Herzberg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53F64D2-7030-40C4-8513-3AC3DD7763BD}" type="slidenum">
              <a:rPr lang="en-US" altLang="he-IL"/>
              <a:pPr/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24449200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11938" y="277813"/>
            <a:ext cx="2073275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8938" y="277813"/>
            <a:ext cx="60706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idx="10"/>
          </p:nvPr>
        </p:nvSpPr>
        <p:spPr>
          <a:xfrm>
            <a:off x="457200" y="6243638"/>
            <a:ext cx="2132013" cy="45561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he-IL"/>
              <a:t>11/13/11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Amir Herzberg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492BA-B527-4592-AF54-CA5EB233B8E7}" type="slidenum">
              <a:rPr lang="en-US" altLang="he-IL"/>
              <a:pPr/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14661815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idx="10"/>
          </p:nvPr>
        </p:nvSpPr>
        <p:spPr>
          <a:xfrm>
            <a:off x="457200" y="6243638"/>
            <a:ext cx="2132013" cy="45561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he-IL"/>
              <a:t>11/13/11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Amir Herzberg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F993E36-D7DC-4EAE-97D5-8D0CD735E1A1}" type="slidenum">
              <a:rPr lang="en-US" altLang="he-IL"/>
              <a:pPr/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12651854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r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idx="10"/>
          </p:nvPr>
        </p:nvSpPr>
        <p:spPr>
          <a:xfrm>
            <a:off x="457200" y="6243638"/>
            <a:ext cx="2132013" cy="45561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he-IL"/>
              <a:t>11/13/11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Amir Herzberg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AF688C0-775F-4727-BDC6-365C76984699}" type="slidenum">
              <a:rPr lang="en-US" altLang="he-IL"/>
              <a:pPr/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11995032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49350"/>
            <a:ext cx="4037013" cy="49799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6613" y="1149350"/>
            <a:ext cx="4038600" cy="49799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xfrm>
            <a:off x="457200" y="6243638"/>
            <a:ext cx="2132013" cy="45561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he-IL"/>
              <a:t>11/13/11</a:t>
            </a: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Amir Herzberg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A5E57B-8864-4F68-9F00-092100761D84}" type="slidenum">
              <a:rPr lang="en-US" altLang="he-IL"/>
              <a:pPr/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14250093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7" name="Rectangle 3"/>
          <p:cNvSpPr>
            <a:spLocks noGrp="1" noChangeArrowheads="1"/>
          </p:cNvSpPr>
          <p:nvPr>
            <p:ph type="dt" idx="10"/>
          </p:nvPr>
        </p:nvSpPr>
        <p:spPr>
          <a:xfrm>
            <a:off x="457200" y="6243638"/>
            <a:ext cx="2132013" cy="45561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he-IL"/>
              <a:t>11/13/11</a:t>
            </a:r>
            <a:endParaRPr lang="en-US"/>
          </a:p>
        </p:txBody>
      </p:sp>
      <p:sp>
        <p:nvSpPr>
          <p:cNvPr id="8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Amir Herzberg</a:t>
            </a:r>
          </a:p>
        </p:txBody>
      </p:sp>
      <p:sp>
        <p:nvSpPr>
          <p:cNvPr id="9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4CB7F25-5BB5-4D84-A713-C6B8AF56BF50}" type="slidenum">
              <a:rPr lang="en-US" altLang="he-IL"/>
              <a:pPr/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25384292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dt" idx="10"/>
          </p:nvPr>
        </p:nvSpPr>
        <p:spPr>
          <a:xfrm>
            <a:off x="457200" y="6243638"/>
            <a:ext cx="2132013" cy="45561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he-IL"/>
              <a:t>11/13/11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Amir Herzberg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AC0CD59-7922-40CE-A470-B7D573D589C7}" type="slidenum">
              <a:rPr lang="en-US" altLang="he-IL"/>
              <a:pPr/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20366963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Grp="1" noChangeArrowheads="1"/>
          </p:cNvSpPr>
          <p:nvPr>
            <p:ph type="dt" idx="10"/>
          </p:nvPr>
        </p:nvSpPr>
        <p:spPr>
          <a:xfrm>
            <a:off x="457200" y="6243638"/>
            <a:ext cx="2132013" cy="45561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he-IL"/>
              <a:t>11/13/11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Amir Herzberg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1A363CA-987E-4BCA-88A5-ED014D857E99}" type="slidenum">
              <a:rPr lang="en-US" altLang="he-IL"/>
              <a:pPr/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29200197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xfrm>
            <a:off x="457200" y="6243638"/>
            <a:ext cx="2132013" cy="45561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he-IL"/>
              <a:t>11/13/11</a:t>
            </a: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Amir Herzberg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1FF9E2F-8C49-4D69-B565-53926EE196FB}" type="slidenum">
              <a:rPr lang="en-US" altLang="he-IL"/>
              <a:pPr/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14826196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he-IL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xfrm>
            <a:off x="457200" y="6243638"/>
            <a:ext cx="2132013" cy="45561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he-IL"/>
              <a:t>11/13/11</a:t>
            </a: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Amir Herzberg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6B4984E-2D6C-45C7-B7A6-054D37A7CACA}" type="slidenum">
              <a:rPr lang="en-US" altLang="he-IL"/>
              <a:pPr/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24190587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388938" y="277813"/>
            <a:ext cx="8296275" cy="777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title text format</a:t>
            </a: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149350"/>
            <a:ext cx="8228013" cy="4979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outline text format</a:t>
            </a:r>
          </a:p>
          <a:p>
            <a:pPr lvl="1"/>
            <a:r>
              <a:rPr lang="en-GB" altLang="en-US"/>
              <a:t>Second Outline Level</a:t>
            </a:r>
          </a:p>
          <a:p>
            <a:pPr lvl="2"/>
            <a:r>
              <a:rPr lang="en-GB" altLang="en-US"/>
              <a:t>Third Outline Level</a:t>
            </a:r>
          </a:p>
          <a:p>
            <a:pPr lvl="3"/>
            <a:r>
              <a:rPr lang="en-GB" altLang="en-US"/>
              <a:t>Fourth Outline Level</a:t>
            </a:r>
          </a:p>
          <a:p>
            <a:pPr lvl="4"/>
            <a:r>
              <a:rPr lang="en-GB" altLang="en-US"/>
              <a:t>Fifth Outline Level</a:t>
            </a:r>
          </a:p>
          <a:p>
            <a:pPr lvl="4"/>
            <a:r>
              <a:rPr lang="en-GB" altLang="en-US"/>
              <a:t>Sixth Outline Level</a:t>
            </a:r>
          </a:p>
          <a:p>
            <a:pPr lvl="4"/>
            <a:r>
              <a:rPr lang="en-GB" altLang="en-US"/>
              <a:t>Seventh Outline Level</a:t>
            </a:r>
          </a:p>
          <a:p>
            <a:pPr lvl="4"/>
            <a:r>
              <a:rPr lang="en-GB" altLang="en-US"/>
              <a:t>Eighth Outline Level</a:t>
            </a:r>
          </a:p>
          <a:p>
            <a:pPr lvl="4"/>
            <a:r>
              <a:rPr lang="en-GB" altLang="en-US"/>
              <a:t>Ninth Outline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ftr"/>
          </p:nvPr>
        </p:nvSpPr>
        <p:spPr bwMode="auto">
          <a:xfrm>
            <a:off x="3124200" y="6248400"/>
            <a:ext cx="2894013" cy="45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US"/>
              <a:t>Amir Herzberg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sldNum"/>
          </p:nvPr>
        </p:nvSpPr>
        <p:spPr bwMode="auto">
          <a:xfrm>
            <a:off x="6553200" y="6243638"/>
            <a:ext cx="2132013" cy="455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</a:defRPr>
            </a:lvl1pPr>
          </a:lstStyle>
          <a:p>
            <a:fld id="{38E50F55-35D0-4DBE-BE4F-AE49F1F9CF65}" type="slidenum">
              <a:rPr lang="en-US" altLang="he-IL"/>
              <a:pPr/>
              <a:t>‹#›</a:t>
            </a:fld>
            <a:endParaRPr lang="en-US" altLang="he-IL"/>
          </a:p>
        </p:txBody>
      </p:sp>
      <p:sp>
        <p:nvSpPr>
          <p:cNvPr id="1031" name="Freeform 6"/>
          <p:cNvSpPr>
            <a:spLocks noChangeArrowheads="1"/>
          </p:cNvSpPr>
          <p:nvPr/>
        </p:nvSpPr>
        <p:spPr bwMode="auto">
          <a:xfrm>
            <a:off x="381000" y="228600"/>
            <a:ext cx="8229600" cy="609600"/>
          </a:xfrm>
          <a:custGeom>
            <a:avLst/>
            <a:gdLst>
              <a:gd name="T0" fmla="*/ 0 w 1000"/>
              <a:gd name="T1" fmla="*/ 2147483647 h 1000"/>
              <a:gd name="T2" fmla="*/ 0 w 1000"/>
              <a:gd name="T3" fmla="*/ 0 h 1000"/>
              <a:gd name="T4" fmla="*/ 2147483647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19080">
            <a:solidFill>
              <a:srgbClr val="CC99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/>
          </a:p>
        </p:txBody>
      </p:sp>
      <p:sp>
        <p:nvSpPr>
          <p:cNvPr id="1032" name="Line 7"/>
          <p:cNvSpPr>
            <a:spLocks noChangeShapeType="1"/>
          </p:cNvSpPr>
          <p:nvPr/>
        </p:nvSpPr>
        <p:spPr bwMode="auto">
          <a:xfrm>
            <a:off x="457200" y="6172200"/>
            <a:ext cx="8229600" cy="1588"/>
          </a:xfrm>
          <a:prstGeom prst="line">
            <a:avLst/>
          </a:prstGeom>
          <a:noFill/>
          <a:ln w="19080">
            <a:solidFill>
              <a:srgbClr val="CC99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3" r:id="rId1"/>
    <p:sldLayoutId id="2147483804" r:id="rId2"/>
    <p:sldLayoutId id="2147483805" r:id="rId3"/>
    <p:sldLayoutId id="2147483806" r:id="rId4"/>
    <p:sldLayoutId id="2147483807" r:id="rId5"/>
    <p:sldLayoutId id="2147483808" r:id="rId6"/>
    <p:sldLayoutId id="2147483809" r:id="rId7"/>
    <p:sldLayoutId id="2147483810" r:id="rId8"/>
    <p:sldLayoutId id="2147483811" r:id="rId9"/>
    <p:sldLayoutId id="2147483812" r:id="rId10"/>
    <p:sldLayoutId id="2147483813" r:id="rId11"/>
  </p:sldLayoutIdLst>
  <p:hf sldNum="0" hdr="0" ftr="0" dt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200">
          <a:solidFill>
            <a:srgbClr val="006633"/>
          </a:solidFill>
          <a:latin typeface="+mj-lt"/>
          <a:ea typeface="+mj-ea"/>
          <a:cs typeface="+mj-cs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200">
          <a:solidFill>
            <a:srgbClr val="006633"/>
          </a:solidFill>
          <a:latin typeface="Garamond" pitchFamily="18" charset="0"/>
          <a:cs typeface="Arial" pitchFamily="34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200">
          <a:solidFill>
            <a:srgbClr val="006633"/>
          </a:solidFill>
          <a:latin typeface="Garamond" pitchFamily="18" charset="0"/>
          <a:cs typeface="Arial" pitchFamily="34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200">
          <a:solidFill>
            <a:srgbClr val="006633"/>
          </a:solidFill>
          <a:latin typeface="Garamond" pitchFamily="18" charset="0"/>
          <a:cs typeface="Arial" pitchFamily="34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200">
          <a:solidFill>
            <a:srgbClr val="006633"/>
          </a:solidFill>
          <a:latin typeface="Garamond" pitchFamily="18" charset="0"/>
          <a:cs typeface="Arial" pitchFamily="34" charset="0"/>
        </a:defRPr>
      </a:lvl5pPr>
      <a:lvl6pPr marL="2514600" indent="-228600" algn="l" defTabSz="457200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200">
          <a:solidFill>
            <a:srgbClr val="006633"/>
          </a:solidFill>
          <a:latin typeface="Garamond" pitchFamily="18" charset="0"/>
          <a:cs typeface="Arial" pitchFamily="34" charset="0"/>
        </a:defRPr>
      </a:lvl6pPr>
      <a:lvl7pPr marL="2971800" indent="-228600" algn="l" defTabSz="457200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200">
          <a:solidFill>
            <a:srgbClr val="006633"/>
          </a:solidFill>
          <a:latin typeface="Garamond" pitchFamily="18" charset="0"/>
          <a:cs typeface="Arial" pitchFamily="34" charset="0"/>
        </a:defRPr>
      </a:lvl7pPr>
      <a:lvl8pPr marL="3429000" indent="-228600" algn="l" defTabSz="457200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200">
          <a:solidFill>
            <a:srgbClr val="006633"/>
          </a:solidFill>
          <a:latin typeface="Garamond" pitchFamily="18" charset="0"/>
          <a:cs typeface="Arial" pitchFamily="34" charset="0"/>
        </a:defRPr>
      </a:lvl8pPr>
      <a:lvl9pPr marL="3886200" indent="-228600" algn="l" defTabSz="457200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200">
          <a:solidFill>
            <a:srgbClr val="006633"/>
          </a:solidFill>
          <a:latin typeface="Garamond" pitchFamily="18" charset="0"/>
          <a:cs typeface="Arial" pitchFamily="34" charset="0"/>
        </a:defRPr>
      </a:lvl9pPr>
    </p:titleStyle>
    <p:bodyStyle>
      <a:lvl1pPr marL="457200" indent="-457200" algn="l" defTabSz="457200" rtl="0" eaLnBrk="0" fontAlgn="base" hangingPunct="0">
        <a:spcBef>
          <a:spcPts val="750"/>
        </a:spcBef>
        <a:spcAft>
          <a:spcPct val="0"/>
        </a:spcAft>
        <a:buClr>
          <a:srgbClr val="000000"/>
        </a:buClr>
        <a:buSzPct val="100000"/>
        <a:buFont typeface="Wingdings" panose="05000000000000000000" pitchFamily="2" charset="2"/>
        <a:buChar char="q"/>
        <a:defRPr sz="3000">
          <a:solidFill>
            <a:srgbClr val="000000"/>
          </a:solidFill>
          <a:latin typeface="+mn-lt"/>
          <a:ea typeface="+mn-ea"/>
          <a:cs typeface="+mn-cs"/>
        </a:defRPr>
      </a:lvl1pPr>
      <a:lvl2pPr marL="914400" indent="-457200" algn="l" defTabSz="457200" rtl="0" eaLnBrk="0" fontAlgn="base" hangingPunct="0">
        <a:spcBef>
          <a:spcPts val="650"/>
        </a:spcBef>
        <a:spcAft>
          <a:spcPct val="0"/>
        </a:spcAft>
        <a:buClr>
          <a:srgbClr val="000000"/>
        </a:buClr>
        <a:buSzPct val="100000"/>
        <a:buFont typeface="Wingdings" panose="05000000000000000000" pitchFamily="2" charset="2"/>
        <a:buChar char="q"/>
        <a:defRPr sz="2600">
          <a:solidFill>
            <a:srgbClr val="000000"/>
          </a:solidFill>
          <a:latin typeface="+mn-lt"/>
          <a:cs typeface="+mn-cs"/>
        </a:defRPr>
      </a:lvl2pPr>
      <a:lvl3pPr marL="1257300" indent="-342900" algn="l" defTabSz="457200" rtl="0" eaLnBrk="0" fontAlgn="base" hangingPunct="0">
        <a:spcBef>
          <a:spcPts val="550"/>
        </a:spcBef>
        <a:spcAft>
          <a:spcPct val="0"/>
        </a:spcAft>
        <a:buClr>
          <a:srgbClr val="000000"/>
        </a:buClr>
        <a:buSzPct val="100000"/>
        <a:buFont typeface="Wingdings" panose="05000000000000000000" pitchFamily="2" charset="2"/>
        <a:buChar char="q"/>
        <a:defRPr sz="2200">
          <a:solidFill>
            <a:srgbClr val="000000"/>
          </a:solidFill>
          <a:latin typeface="+mn-lt"/>
          <a:cs typeface="+mn-cs"/>
        </a:defRPr>
      </a:lvl3pPr>
      <a:lvl4pPr marL="1714500" indent="-3429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Wingdings" panose="05000000000000000000" pitchFamily="2" charset="2"/>
        <a:buChar char="q"/>
        <a:defRPr sz="2000">
          <a:solidFill>
            <a:srgbClr val="000000"/>
          </a:solidFill>
          <a:latin typeface="+mn-lt"/>
          <a:cs typeface="+mn-cs"/>
        </a:defRPr>
      </a:lvl4pPr>
      <a:lvl5pPr marL="2171700" indent="-3429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Wingdings" panose="05000000000000000000" pitchFamily="2" charset="2"/>
        <a:buChar char="q"/>
        <a:defRPr sz="2000">
          <a:solidFill>
            <a:srgbClr val="000000"/>
          </a:solidFill>
          <a:latin typeface="+mn-lt"/>
          <a:cs typeface="+mn-cs"/>
        </a:defRPr>
      </a:lvl5pPr>
      <a:lvl6pPr marL="2514600" indent="-228600" algn="l" defTabSz="457200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2000">
          <a:solidFill>
            <a:srgbClr val="000000"/>
          </a:solidFill>
          <a:latin typeface="+mn-lt"/>
          <a:cs typeface="+mn-cs"/>
        </a:defRPr>
      </a:lvl6pPr>
      <a:lvl7pPr marL="2971800" indent="-228600" algn="l" defTabSz="457200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2000">
          <a:solidFill>
            <a:srgbClr val="000000"/>
          </a:solidFill>
          <a:latin typeface="+mn-lt"/>
          <a:cs typeface="+mn-cs"/>
        </a:defRPr>
      </a:lvl7pPr>
      <a:lvl8pPr marL="3429000" indent="-228600" algn="l" defTabSz="457200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2000">
          <a:solidFill>
            <a:srgbClr val="000000"/>
          </a:solidFill>
          <a:latin typeface="+mn-lt"/>
          <a:cs typeface="+mn-cs"/>
        </a:defRPr>
      </a:lvl8pPr>
      <a:lvl9pPr marL="3886200" indent="-228600" algn="l" defTabSz="457200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2000">
          <a:solidFill>
            <a:srgbClr val="000000"/>
          </a:solidFill>
          <a:latin typeface="+mn-lt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1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19.png"/><Relationship Id="rId12" Type="http://schemas.openxmlformats.org/officeDocument/2006/relationships/image" Target="../media/image4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m.wikibooks.org/wiki/File:Red_x.svg" TargetMode="External"/><Relationship Id="rId11" Type="http://schemas.openxmlformats.org/officeDocument/2006/relationships/image" Target="../media/image37.png"/><Relationship Id="rId5" Type="http://schemas.openxmlformats.org/officeDocument/2006/relationships/image" Target="../media/image14.png"/><Relationship Id="rId10" Type="http://schemas.openxmlformats.org/officeDocument/2006/relationships/image" Target="../media/image36.png"/><Relationship Id="rId4" Type="http://schemas.openxmlformats.org/officeDocument/2006/relationships/image" Target="../media/image39.png"/><Relationship Id="rId9" Type="http://schemas.openxmlformats.org/officeDocument/2006/relationships/image" Target="../media/image4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0.png"/><Relationship Id="rId3" Type="http://schemas.openxmlformats.org/officeDocument/2006/relationships/image" Target="../media/image4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10" Type="http://schemas.openxmlformats.org/officeDocument/2006/relationships/image" Target="../media/image48.png"/><Relationship Id="rId4" Type="http://schemas.openxmlformats.org/officeDocument/2006/relationships/image" Target="../media/image15.gif"/><Relationship Id="rId9" Type="http://schemas.openxmlformats.org/officeDocument/2006/relationships/image" Target="../media/image47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emf"/><Relationship Id="rId4" Type="http://schemas.openxmlformats.org/officeDocument/2006/relationships/image" Target="../media/image4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220663" y="420688"/>
            <a:ext cx="8923337" cy="3254375"/>
          </a:xfrm>
        </p:spPr>
        <p:txBody>
          <a:bodyPr/>
          <a:lstStyle/>
          <a:p>
            <a:pPr algn="ctr"/>
            <a:r>
              <a:rPr lang="en-US" altLang="en-US" sz="2800" dirty="0"/>
              <a:t>CSE 3400 - Introduction to Computer &amp; Network Security </a:t>
            </a:r>
            <a:br>
              <a:rPr lang="en-US" altLang="en-US" sz="2800" dirty="0"/>
            </a:br>
            <a:r>
              <a:rPr lang="en-US" altLang="en-US" sz="2800" dirty="0"/>
              <a:t>(aka: Introduction to Cybersecurity)</a:t>
            </a:r>
            <a:br>
              <a:rPr lang="en-US" altLang="en-US" sz="2800" dirty="0"/>
            </a:br>
            <a:br>
              <a:rPr lang="en-US" altLang="en-US" sz="4000" dirty="0"/>
            </a:br>
            <a:r>
              <a:rPr lang="en-US" altLang="en-US" sz="4000" dirty="0"/>
              <a:t>Lecture 9</a:t>
            </a:r>
            <a:br>
              <a:rPr lang="en-US" altLang="en-US" sz="4000" dirty="0"/>
            </a:br>
            <a: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  <a:t>Shared Key Protocols – Part II</a:t>
            </a:r>
            <a:br>
              <a:rPr 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endParaRPr lang="en-US" sz="3600" dirty="0"/>
          </a:p>
        </p:txBody>
      </p:sp>
      <p:sp>
        <p:nvSpPr>
          <p:cNvPr id="2052" name="Rectangle 7"/>
          <p:cNvSpPr>
            <a:spLocks noGrp="1" noChangeArrowheads="1"/>
          </p:cNvSpPr>
          <p:nvPr>
            <p:ph type="subTitle" idx="4294967295"/>
          </p:nvPr>
        </p:nvSpPr>
        <p:spPr>
          <a:xfrm>
            <a:off x="0" y="3940175"/>
            <a:ext cx="9144000" cy="600075"/>
          </a:xfrm>
        </p:spPr>
        <p:txBody>
          <a:bodyPr/>
          <a:lstStyle/>
          <a:p>
            <a:pPr marL="0" indent="0" algn="ctr">
              <a:buNone/>
            </a:pPr>
            <a:r>
              <a:rPr lang="en-US" sz="2800" dirty="0" err="1"/>
              <a:t>Ghada</a:t>
            </a:r>
            <a:r>
              <a:rPr lang="en-US" sz="2800" dirty="0"/>
              <a:t> </a:t>
            </a:r>
            <a:r>
              <a:rPr lang="en-US" sz="2800" dirty="0" err="1"/>
              <a:t>Almashaqbeh</a:t>
            </a:r>
            <a:endParaRPr lang="en-US" sz="2800" dirty="0"/>
          </a:p>
          <a:p>
            <a:pPr marL="0" indent="0" algn="ctr">
              <a:buNone/>
            </a:pPr>
            <a:r>
              <a:rPr lang="en-US" sz="2800" dirty="0">
                <a:solidFill>
                  <a:srgbClr val="0070C0"/>
                </a:solidFill>
              </a:rPr>
              <a:t>UConn</a:t>
            </a:r>
            <a:endParaRPr lang="en-US" sz="2000" dirty="0">
              <a:solidFill>
                <a:srgbClr val="0070C0"/>
              </a:solidFill>
            </a:endParaRPr>
          </a:p>
          <a:p>
            <a:pPr algn="ctr"/>
            <a:endParaRPr lang="en-US" sz="2800" dirty="0"/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id="{0870FB93-3BDE-3443-B461-0B38FC66C9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40413" y="5382324"/>
            <a:ext cx="7012379" cy="833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marL="0" indent="0" algn="ctr" rtl="0" eaLnBrk="0" fontAlgn="base">
              <a:spcBef>
                <a:spcPts val="750"/>
              </a:spcBef>
              <a:spcAft>
                <a:spcPct val="0"/>
              </a:spcAft>
              <a:buNone/>
              <a:tabLst>
                <a:tab pos="341313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 lang="en-US" sz="2400">
                <a:solidFill>
                  <a:srgbClr val="000000"/>
                </a:solidFill>
                <a:latin typeface="Arial" pitchFamily="34"/>
                <a:cs typeface="Arial" pitchFamily="34"/>
              </a:defRPr>
            </a:lvl1pPr>
            <a:lvl2pPr marL="4572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9144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3716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8288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 hangingPunct="1"/>
            <a:r>
              <a:rPr lang="en-US" sz="1800" kern="0" dirty="0"/>
              <a:t>From Textbook Slides by Prof. Amir Herzberg</a:t>
            </a:r>
          </a:p>
          <a:p>
            <a:pPr defTabSz="914400" hangingPunct="1"/>
            <a:r>
              <a:rPr lang="en-US" sz="1800" kern="0" dirty="0"/>
              <a:t>UConn</a:t>
            </a:r>
            <a:endParaRPr lang="en-US" sz="1800" kern="0" dirty="0">
              <a:solidFill>
                <a:srgbClr val="0070C0"/>
              </a:solidFill>
            </a:endParaRPr>
          </a:p>
          <a:p>
            <a:pPr defTabSz="914400" hangingPunct="1"/>
            <a:endParaRPr lang="en-US" sz="2800" kern="0" dirty="0"/>
          </a:p>
        </p:txBody>
      </p:sp>
    </p:spTree>
    <p:extLst>
      <p:ext uri="{BB962C8B-B14F-4D97-AF65-F5344CB8AC3E}">
        <p14:creationId xmlns:p14="http://schemas.microsoft.com/office/powerpoint/2010/main" val="39179402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8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95300" y="290513"/>
            <a:ext cx="8153400" cy="733425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en-US" dirty="0"/>
              <a:t>2RT-2PP with Confidentiality</a:t>
            </a:r>
          </a:p>
        </p:txBody>
      </p:sp>
      <p:sp>
        <p:nvSpPr>
          <p:cNvPr id="5018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79512" y="1068099"/>
            <a:ext cx="8372475" cy="2654300"/>
          </a:xfrm>
        </p:spPr>
        <p:txBody>
          <a:bodyPr/>
          <a:lstStyle/>
          <a:p>
            <a:pPr marL="341313" indent="-341313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000" b="1" dirty="0">
                <a:solidFill>
                  <a:schemeClr val="tx1"/>
                </a:solidFill>
              </a:rPr>
              <a:t>Secure connection: authentication, freshness, </a:t>
            </a:r>
            <a:r>
              <a:rPr lang="en-US" altLang="en-US" sz="2000" b="1" dirty="0">
                <a:solidFill>
                  <a:schemeClr val="accent6"/>
                </a:solidFill>
              </a:rPr>
              <a:t>secrecy</a:t>
            </a:r>
          </a:p>
          <a:p>
            <a:pPr marL="798513" lvl="1" indent="-341313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000" dirty="0">
                <a:solidFill>
                  <a:schemeClr val="tx1"/>
                </a:solidFill>
              </a:rPr>
              <a:t>Independent keys: for encryption </a:t>
            </a:r>
            <a:r>
              <a:rPr lang="en-US" sz="2000" i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k.e</a:t>
            </a:r>
            <a:r>
              <a:rPr lang="en-US" altLang="en-US" sz="2000" dirty="0">
                <a:solidFill>
                  <a:schemeClr val="tx1"/>
                </a:solidFill>
              </a:rPr>
              <a:t>, for authentication: </a:t>
            </a:r>
            <a:r>
              <a:rPr lang="en-US" sz="2000" i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k.a</a:t>
            </a:r>
            <a:endParaRPr lang="en-US" altLang="en-US" sz="2000" dirty="0">
              <a:solidFill>
                <a:schemeClr val="tx1"/>
              </a:solidFill>
            </a:endParaRPr>
          </a:p>
          <a:p>
            <a:pPr marL="798513" lvl="1" indent="-341313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000" dirty="0">
                <a:solidFill>
                  <a:schemeClr val="tx1"/>
                </a:solidFill>
              </a:rPr>
              <a:t>How can we derive them both from a single key </a:t>
            </a:r>
            <a:r>
              <a:rPr lang="en-US" sz="2000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en-US" sz="2000" dirty="0">
                <a:solidFill>
                  <a:schemeClr val="tx1"/>
                </a:solidFill>
              </a:rPr>
              <a:t> ?</a:t>
            </a:r>
          </a:p>
          <a:p>
            <a:pPr marL="798513" lvl="1" indent="-341313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sz="2000" i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k.e</a:t>
            </a:r>
            <a:r>
              <a:rPr lang="en-US" sz="2000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2000" i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PRP</a:t>
            </a:r>
            <a:r>
              <a:rPr lang="en-US" sz="2000" i="1" baseline="-25000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sz="2000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(“Encrypt”), </a:t>
            </a:r>
            <a:r>
              <a:rPr lang="en-US" sz="2000" i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k.a</a:t>
            </a:r>
            <a:r>
              <a:rPr lang="en-US" sz="2000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2000" i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PRP</a:t>
            </a:r>
            <a:r>
              <a:rPr lang="en-US" sz="2000" i="1" baseline="-25000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sz="2000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(“MAC”)</a:t>
            </a:r>
            <a:endParaRPr lang="he-IL" sz="2000" i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98513" lvl="1" indent="-341313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000" dirty="0">
                <a:solidFill>
                  <a:schemeClr val="tx1"/>
                </a:solidFill>
              </a:rPr>
              <a:t>Hmm… same key encrypts all messages, in all sessions </a:t>
            </a:r>
            <a:r>
              <a:rPr lang="en-US" altLang="en-US" sz="2000" dirty="0">
                <a:solidFill>
                  <a:schemeClr val="tx1"/>
                </a:solidFill>
                <a:sym typeface="Wingdings" panose="05000000000000000000" pitchFamily="2" charset="2"/>
              </a:rPr>
              <a:t></a:t>
            </a:r>
            <a:endParaRPr lang="en-US" altLang="en-US" sz="2000" dirty="0">
              <a:solidFill>
                <a:schemeClr val="tx1"/>
              </a:solidFill>
            </a:endParaRPr>
          </a:p>
          <a:p>
            <a:pPr marL="341313" indent="-341313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000" dirty="0">
                <a:solidFill>
                  <a:srgbClr val="FF0000"/>
                </a:solidFill>
              </a:rPr>
              <a:t>Can we improve security, by changing keys, e.g., btw sessions ? </a:t>
            </a:r>
          </a:p>
          <a:p>
            <a:pPr marL="0" indent="0" eaLnBrk="1" hangingPunct="1">
              <a:lnSpc>
                <a:spcPct val="90000"/>
              </a:lnSpc>
              <a:buClr>
                <a:srgbClr val="CC9900"/>
              </a:buClr>
              <a:buSzPct val="65000"/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US" altLang="en-US" sz="2000" dirty="0">
              <a:solidFill>
                <a:schemeClr val="tx1"/>
              </a:solidFill>
            </a:endParaRPr>
          </a:p>
          <a:p>
            <a:pPr marL="0" indent="0" eaLnBrk="1" hangingPunct="1">
              <a:lnSpc>
                <a:spcPct val="90000"/>
              </a:lnSpc>
              <a:buClr>
                <a:srgbClr val="CC9900"/>
              </a:buClr>
              <a:buSzPct val="65000"/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US" altLang="en-US" sz="2000" dirty="0">
              <a:solidFill>
                <a:schemeClr val="tx1"/>
              </a:solidFill>
            </a:endParaRPr>
          </a:p>
        </p:txBody>
      </p:sp>
      <p:sp>
        <p:nvSpPr>
          <p:cNvPr id="21" name="Straight Connector 3"/>
          <p:cNvSpPr>
            <a:spLocks/>
          </p:cNvSpPr>
          <p:nvPr/>
        </p:nvSpPr>
        <p:spPr bwMode="auto">
          <a:xfrm>
            <a:off x="1630660" y="4356918"/>
            <a:ext cx="5760566" cy="45719"/>
          </a:xfrm>
          <a:custGeom>
            <a:avLst/>
            <a:gdLst>
              <a:gd name="T0" fmla="*/ 3946600 w 7893000"/>
              <a:gd name="T1" fmla="*/ 7893200 w 7893000"/>
              <a:gd name="T2" fmla="*/ 3946600 w 7893000"/>
              <a:gd name="T3" fmla="*/ 0 w 7893000"/>
              <a:gd name="T4" fmla="*/ 0 w 7893000"/>
              <a:gd name="T5" fmla="*/ 7893200 w 7893000"/>
              <a:gd name="T6" fmla="*/ 17694720 60000 65536"/>
              <a:gd name="T7" fmla="*/ 0 60000 65536"/>
              <a:gd name="T8" fmla="*/ 5898240 60000 65536"/>
              <a:gd name="T9" fmla="*/ 11796480 60000 65536"/>
              <a:gd name="T10" fmla="*/ 5898240 60000 65536"/>
              <a:gd name="T11" fmla="*/ 17694720 60000 65536"/>
              <a:gd name="T12" fmla="*/ 0 w 7893000"/>
              <a:gd name="T13" fmla="*/ 7893000 w 7893000"/>
            </a:gdLst>
            <a:ahLst/>
            <a:cxnLst>
              <a:cxn ang="T6">
                <a:pos x="T0" y="0"/>
              </a:cxn>
              <a:cxn ang="T7">
                <a:pos x="T1" y="0"/>
              </a:cxn>
              <a:cxn ang="T8">
                <a:pos x="T2" y="0"/>
              </a:cxn>
              <a:cxn ang="T9">
                <a:pos x="T3" y="0"/>
              </a:cxn>
              <a:cxn ang="T10">
                <a:pos x="T4" y="0"/>
              </a:cxn>
              <a:cxn ang="T11">
                <a:pos x="T5" y="0"/>
              </a:cxn>
            </a:cxnLst>
            <a:rect l="T12" t="0" r="T13" b="0"/>
            <a:pathLst>
              <a:path w="7893000">
                <a:moveTo>
                  <a:pt x="0" y="0"/>
                </a:moveTo>
                <a:lnTo>
                  <a:pt x="7893000" y="1"/>
                </a:lnTo>
              </a:path>
            </a:pathLst>
          </a:custGeom>
          <a:noFill/>
          <a:ln w="9363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4" tIns="46798" rIns="90004" bIns="46798"/>
          <a:lstStyle/>
          <a:p>
            <a:endParaRPr lang="he-IL"/>
          </a:p>
        </p:txBody>
      </p:sp>
      <p:sp>
        <p:nvSpPr>
          <p:cNvPr id="22" name="Straight Connector 6"/>
          <p:cNvSpPr>
            <a:spLocks/>
          </p:cNvSpPr>
          <p:nvPr/>
        </p:nvSpPr>
        <p:spPr bwMode="auto">
          <a:xfrm flipV="1">
            <a:off x="1846559" y="4356918"/>
            <a:ext cx="45719" cy="1640642"/>
          </a:xfrm>
          <a:custGeom>
            <a:avLst/>
            <a:gdLst>
              <a:gd name="T0" fmla="*/ 0 h 2493724"/>
              <a:gd name="T1" fmla="*/ 1247338 h 2493724"/>
              <a:gd name="T2" fmla="*/ 2494676 h 2493724"/>
              <a:gd name="T3" fmla="*/ 1247338 h 2493724"/>
              <a:gd name="T4" fmla="*/ 0 h 2493724"/>
              <a:gd name="T5" fmla="*/ 2494676 h 2493724"/>
              <a:gd name="T6" fmla="*/ 17694720 60000 65536"/>
              <a:gd name="T7" fmla="*/ 0 60000 65536"/>
              <a:gd name="T8" fmla="*/ 5898240 60000 65536"/>
              <a:gd name="T9" fmla="*/ 11796480 60000 65536"/>
              <a:gd name="T10" fmla="*/ 5898240 60000 65536"/>
              <a:gd name="T11" fmla="*/ 17694720 60000 65536"/>
              <a:gd name="T12" fmla="*/ 0 h 2493724"/>
              <a:gd name="T13" fmla="*/ 2493724 h 2493724"/>
            </a:gdLst>
            <a:ahLst/>
            <a:cxnLst>
              <a:cxn ang="T6">
                <a:pos x="0" y="T0"/>
              </a:cxn>
              <a:cxn ang="T7">
                <a:pos x="0" y="T1"/>
              </a:cxn>
              <a:cxn ang="T8">
                <a:pos x="0" y="T2"/>
              </a:cxn>
              <a:cxn ang="T9">
                <a:pos x="0" y="T3"/>
              </a:cxn>
              <a:cxn ang="T10">
                <a:pos x="0" y="T4"/>
              </a:cxn>
              <a:cxn ang="T11">
                <a:pos x="0" y="T5"/>
              </a:cxn>
            </a:cxnLst>
            <a:rect l="0" t="T12" r="0" b="T13"/>
            <a:pathLst>
              <a:path h="2493724">
                <a:moveTo>
                  <a:pt x="0" y="0"/>
                </a:moveTo>
                <a:lnTo>
                  <a:pt x="1" y="2493724"/>
                </a:lnTo>
              </a:path>
            </a:pathLst>
          </a:custGeom>
          <a:noFill/>
          <a:ln w="9363">
            <a:solidFill>
              <a:srgbClr val="0000F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4" tIns="46798" rIns="90004" bIns="46798"/>
          <a:lstStyle/>
          <a:p>
            <a:endParaRPr lang="he-IL"/>
          </a:p>
        </p:txBody>
      </p:sp>
      <p:sp>
        <p:nvSpPr>
          <p:cNvPr id="23" name="Straight Connector 11"/>
          <p:cNvSpPr>
            <a:spLocks/>
          </p:cNvSpPr>
          <p:nvPr/>
        </p:nvSpPr>
        <p:spPr bwMode="auto">
          <a:xfrm flipV="1">
            <a:off x="7274222" y="4356918"/>
            <a:ext cx="45719" cy="1640642"/>
          </a:xfrm>
          <a:custGeom>
            <a:avLst/>
            <a:gdLst>
              <a:gd name="T0" fmla="*/ 0 h 2493724"/>
              <a:gd name="T1" fmla="*/ 1247338 h 2493724"/>
              <a:gd name="T2" fmla="*/ 2494676 h 2493724"/>
              <a:gd name="T3" fmla="*/ 1247338 h 2493724"/>
              <a:gd name="T4" fmla="*/ 0 h 2493724"/>
              <a:gd name="T5" fmla="*/ 2494676 h 2493724"/>
              <a:gd name="T6" fmla="*/ 17694720 60000 65536"/>
              <a:gd name="T7" fmla="*/ 0 60000 65536"/>
              <a:gd name="T8" fmla="*/ 5898240 60000 65536"/>
              <a:gd name="T9" fmla="*/ 11796480 60000 65536"/>
              <a:gd name="T10" fmla="*/ 5898240 60000 65536"/>
              <a:gd name="T11" fmla="*/ 17694720 60000 65536"/>
              <a:gd name="T12" fmla="*/ 0 h 2493724"/>
              <a:gd name="T13" fmla="*/ 2493724 h 2493724"/>
            </a:gdLst>
            <a:ahLst/>
            <a:cxnLst>
              <a:cxn ang="T6">
                <a:pos x="0" y="T0"/>
              </a:cxn>
              <a:cxn ang="T7">
                <a:pos x="0" y="T1"/>
              </a:cxn>
              <a:cxn ang="T8">
                <a:pos x="0" y="T2"/>
              </a:cxn>
              <a:cxn ang="T9">
                <a:pos x="0" y="T3"/>
              </a:cxn>
              <a:cxn ang="T10">
                <a:pos x="0" y="T4"/>
              </a:cxn>
              <a:cxn ang="T11">
                <a:pos x="0" y="T5"/>
              </a:cxn>
            </a:cxnLst>
            <a:rect l="0" t="T12" r="0" b="T13"/>
            <a:pathLst>
              <a:path h="2493724">
                <a:moveTo>
                  <a:pt x="0" y="0"/>
                </a:moveTo>
                <a:lnTo>
                  <a:pt x="1" y="2493724"/>
                </a:lnTo>
              </a:path>
            </a:pathLst>
          </a:custGeom>
          <a:noFill/>
          <a:ln w="9363">
            <a:solidFill>
              <a:srgbClr val="0000F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4" tIns="46798" rIns="90004" bIns="46798"/>
          <a:lstStyle/>
          <a:p>
            <a:endParaRPr lang="he-IL"/>
          </a:p>
        </p:txBody>
      </p:sp>
      <p:sp>
        <p:nvSpPr>
          <p:cNvPr id="24" name="Straight Connector 14"/>
          <p:cNvSpPr>
            <a:spLocks/>
          </p:cNvSpPr>
          <p:nvPr/>
        </p:nvSpPr>
        <p:spPr bwMode="auto">
          <a:xfrm>
            <a:off x="1846560" y="4680769"/>
            <a:ext cx="5427663" cy="0"/>
          </a:xfrm>
          <a:custGeom>
            <a:avLst/>
            <a:gdLst>
              <a:gd name="T0" fmla="*/ 2713745 w 5427722"/>
              <a:gd name="T1" fmla="*/ 5427486 w 5427722"/>
              <a:gd name="T2" fmla="*/ 2713745 w 5427722"/>
              <a:gd name="T3" fmla="*/ 0 w 5427722"/>
              <a:gd name="T4" fmla="*/ 0 w 5427722"/>
              <a:gd name="T5" fmla="*/ 5427486 w 5427722"/>
              <a:gd name="T6" fmla="*/ 17694720 60000 65536"/>
              <a:gd name="T7" fmla="*/ 0 60000 65536"/>
              <a:gd name="T8" fmla="*/ 5898240 60000 65536"/>
              <a:gd name="T9" fmla="*/ 11796480 60000 65536"/>
              <a:gd name="T10" fmla="*/ 5898240 60000 65536"/>
              <a:gd name="T11" fmla="*/ 17694720 60000 65536"/>
              <a:gd name="T12" fmla="*/ 0 w 5427722"/>
              <a:gd name="T13" fmla="*/ 5427722 w 5427722"/>
            </a:gdLst>
            <a:ahLst/>
            <a:cxnLst>
              <a:cxn ang="T6">
                <a:pos x="T0" y="0"/>
              </a:cxn>
              <a:cxn ang="T7">
                <a:pos x="T1" y="0"/>
              </a:cxn>
              <a:cxn ang="T8">
                <a:pos x="T2" y="0"/>
              </a:cxn>
              <a:cxn ang="T9">
                <a:pos x="T3" y="0"/>
              </a:cxn>
              <a:cxn ang="T10">
                <a:pos x="T4" y="0"/>
              </a:cxn>
              <a:cxn ang="T11">
                <a:pos x="T5" y="0"/>
              </a:cxn>
            </a:cxnLst>
            <a:rect l="T12" t="0" r="T13" b="0"/>
            <a:pathLst>
              <a:path w="5427722">
                <a:moveTo>
                  <a:pt x="0" y="0"/>
                </a:moveTo>
                <a:lnTo>
                  <a:pt x="5427722" y="1"/>
                </a:lnTo>
              </a:path>
            </a:pathLst>
          </a:custGeom>
          <a:noFill/>
          <a:ln w="9363">
            <a:solidFill>
              <a:srgbClr val="0000FF"/>
            </a:solidFill>
            <a:prstDash val="solid"/>
            <a:miter lim="800000"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4" tIns="46798" rIns="90004" bIns="46798"/>
          <a:lstStyle/>
          <a:p>
            <a:endParaRPr lang="he-IL"/>
          </a:p>
        </p:txBody>
      </p:sp>
      <p:sp>
        <p:nvSpPr>
          <p:cNvPr id="25" name="Freeform 15"/>
          <p:cNvSpPr>
            <a:spLocks/>
          </p:cNvSpPr>
          <p:nvPr/>
        </p:nvSpPr>
        <p:spPr bwMode="auto">
          <a:xfrm>
            <a:off x="1892278" y="4335831"/>
            <a:ext cx="686712" cy="371509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0 w 21600"/>
              <a:gd name="T7" fmla="*/ 2147483647 h 21600"/>
              <a:gd name="T8" fmla="*/ 17694720 60000 65536"/>
              <a:gd name="T9" fmla="*/ 0 60000 65536"/>
              <a:gd name="T10" fmla="*/ 5898240 60000 65536"/>
              <a:gd name="T11" fmla="*/ 1179648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4" tIns="46798" rIns="90004" bIns="46798">
            <a:spAutoFit/>
          </a:bodyPr>
          <a:lstStyle>
            <a:lvl1pPr eaLnBrk="0" hangingPunct="0">
              <a:spcBef>
                <a:spcPts val="7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 hangingPunct="0">
              <a:spcBef>
                <a:spcPts val="6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spcBef>
                <a:spcPts val="5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914400" eaLnBrk="1" hangingPunct="1">
              <a:spcBef>
                <a:spcPct val="0"/>
              </a:spcBef>
            </a:pPr>
            <a:r>
              <a:rPr lang="en-US" altLang="en-US" sz="1800" i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A, N</a:t>
            </a:r>
            <a:r>
              <a:rPr lang="en-US" altLang="en-US" sz="1800" i="1" baseline="-2500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en-US" altLang="en-US" sz="1800" i="1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Straight Connector 16"/>
          <p:cNvSpPr>
            <a:spLocks/>
          </p:cNvSpPr>
          <p:nvPr/>
        </p:nvSpPr>
        <p:spPr bwMode="auto">
          <a:xfrm flipH="1">
            <a:off x="1835696" y="5085184"/>
            <a:ext cx="5427663" cy="0"/>
          </a:xfrm>
          <a:custGeom>
            <a:avLst/>
            <a:gdLst>
              <a:gd name="T0" fmla="*/ 2713745 w 5427722"/>
              <a:gd name="T1" fmla="*/ 5427486 w 5427722"/>
              <a:gd name="T2" fmla="*/ 2713745 w 5427722"/>
              <a:gd name="T3" fmla="*/ 0 w 5427722"/>
              <a:gd name="T4" fmla="*/ 0 w 5427722"/>
              <a:gd name="T5" fmla="*/ 5427486 w 5427722"/>
              <a:gd name="T6" fmla="*/ 17694720 60000 65536"/>
              <a:gd name="T7" fmla="*/ 0 60000 65536"/>
              <a:gd name="T8" fmla="*/ 5898240 60000 65536"/>
              <a:gd name="T9" fmla="*/ 11796480 60000 65536"/>
              <a:gd name="T10" fmla="*/ 5898240 60000 65536"/>
              <a:gd name="T11" fmla="*/ 17694720 60000 65536"/>
              <a:gd name="T12" fmla="*/ 0 w 5427722"/>
              <a:gd name="T13" fmla="*/ 5427722 w 5427722"/>
            </a:gdLst>
            <a:ahLst/>
            <a:cxnLst>
              <a:cxn ang="T6">
                <a:pos x="T0" y="0"/>
              </a:cxn>
              <a:cxn ang="T7">
                <a:pos x="T1" y="0"/>
              </a:cxn>
              <a:cxn ang="T8">
                <a:pos x="T2" y="0"/>
              </a:cxn>
              <a:cxn ang="T9">
                <a:pos x="T3" y="0"/>
              </a:cxn>
              <a:cxn ang="T10">
                <a:pos x="T4" y="0"/>
              </a:cxn>
              <a:cxn ang="T11">
                <a:pos x="T5" y="0"/>
              </a:cxn>
            </a:cxnLst>
            <a:rect l="T12" t="0" r="T13" b="0"/>
            <a:pathLst>
              <a:path w="5427722">
                <a:moveTo>
                  <a:pt x="0" y="0"/>
                </a:moveTo>
                <a:lnTo>
                  <a:pt x="5427722" y="1"/>
                </a:lnTo>
              </a:path>
            </a:pathLst>
          </a:custGeom>
          <a:noFill/>
          <a:ln w="9363">
            <a:solidFill>
              <a:srgbClr val="0000FF"/>
            </a:solidFill>
            <a:prstDash val="solid"/>
            <a:miter lim="800000"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4" tIns="46798" rIns="90004" bIns="46798"/>
          <a:lstStyle/>
          <a:p>
            <a:endParaRPr lang="he-IL"/>
          </a:p>
        </p:txBody>
      </p:sp>
      <p:sp>
        <p:nvSpPr>
          <p:cNvPr id="27" name="Freeform 17"/>
          <p:cNvSpPr>
            <a:spLocks/>
          </p:cNvSpPr>
          <p:nvPr/>
        </p:nvSpPr>
        <p:spPr bwMode="auto">
          <a:xfrm>
            <a:off x="6710236" y="4720937"/>
            <a:ext cx="430232" cy="371509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0 w 21600"/>
              <a:gd name="T7" fmla="*/ 2147483647 h 21600"/>
              <a:gd name="T8" fmla="*/ 17694720 60000 65536"/>
              <a:gd name="T9" fmla="*/ 0 60000 65536"/>
              <a:gd name="T10" fmla="*/ 5898240 60000 65536"/>
              <a:gd name="T11" fmla="*/ 1179648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4" tIns="46798" rIns="90004" bIns="46798">
            <a:spAutoFit/>
          </a:bodyPr>
          <a:lstStyle>
            <a:lvl1pPr eaLnBrk="0" hangingPunct="0">
              <a:spcBef>
                <a:spcPts val="7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 hangingPunct="0">
              <a:spcBef>
                <a:spcPts val="6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spcBef>
                <a:spcPts val="5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914400" eaLnBrk="1" hangingPunct="1">
              <a:spcBef>
                <a:spcPct val="0"/>
              </a:spcBef>
            </a:pPr>
            <a:r>
              <a:rPr lang="en-US" altLang="en-US" sz="1800" i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en-US" sz="1800" i="1" baseline="-2500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en-US" altLang="en-US" sz="1800" i="1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Straight Connector 26"/>
          <p:cNvSpPr>
            <a:spLocks/>
          </p:cNvSpPr>
          <p:nvPr/>
        </p:nvSpPr>
        <p:spPr bwMode="auto">
          <a:xfrm>
            <a:off x="1835696" y="5589240"/>
            <a:ext cx="5427663" cy="0"/>
          </a:xfrm>
          <a:custGeom>
            <a:avLst/>
            <a:gdLst>
              <a:gd name="T0" fmla="*/ 2713745 w 5427722"/>
              <a:gd name="T1" fmla="*/ 5427486 w 5427722"/>
              <a:gd name="T2" fmla="*/ 2713745 w 5427722"/>
              <a:gd name="T3" fmla="*/ 0 w 5427722"/>
              <a:gd name="T4" fmla="*/ 0 w 5427722"/>
              <a:gd name="T5" fmla="*/ 5427486 w 5427722"/>
              <a:gd name="T6" fmla="*/ 17694720 60000 65536"/>
              <a:gd name="T7" fmla="*/ 0 60000 65536"/>
              <a:gd name="T8" fmla="*/ 5898240 60000 65536"/>
              <a:gd name="T9" fmla="*/ 11796480 60000 65536"/>
              <a:gd name="T10" fmla="*/ 5898240 60000 65536"/>
              <a:gd name="T11" fmla="*/ 17694720 60000 65536"/>
              <a:gd name="T12" fmla="*/ 0 w 5427722"/>
              <a:gd name="T13" fmla="*/ 5427722 w 5427722"/>
            </a:gdLst>
            <a:ahLst/>
            <a:cxnLst>
              <a:cxn ang="T6">
                <a:pos x="T0" y="0"/>
              </a:cxn>
              <a:cxn ang="T7">
                <a:pos x="T1" y="0"/>
              </a:cxn>
              <a:cxn ang="T8">
                <a:pos x="T2" y="0"/>
              </a:cxn>
              <a:cxn ang="T9">
                <a:pos x="T3" y="0"/>
              </a:cxn>
              <a:cxn ang="T10">
                <a:pos x="T4" y="0"/>
              </a:cxn>
              <a:cxn ang="T11">
                <a:pos x="T5" y="0"/>
              </a:cxn>
            </a:cxnLst>
            <a:rect l="T12" t="0" r="T13" b="0"/>
            <a:pathLst>
              <a:path w="5427722">
                <a:moveTo>
                  <a:pt x="0" y="0"/>
                </a:moveTo>
                <a:lnTo>
                  <a:pt x="5427722" y="1"/>
                </a:lnTo>
              </a:path>
            </a:pathLst>
          </a:custGeom>
          <a:noFill/>
          <a:ln w="9363">
            <a:solidFill>
              <a:srgbClr val="0000FF"/>
            </a:solidFill>
            <a:prstDash val="solid"/>
            <a:miter lim="800000"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4" tIns="46798" rIns="90004" bIns="46798"/>
          <a:lstStyle/>
          <a:p>
            <a:endParaRPr lang="he-IL"/>
          </a:p>
        </p:txBody>
      </p:sp>
      <p:sp>
        <p:nvSpPr>
          <p:cNvPr id="29" name="Freeform 27"/>
          <p:cNvSpPr>
            <a:spLocks/>
          </p:cNvSpPr>
          <p:nvPr/>
        </p:nvSpPr>
        <p:spPr bwMode="auto">
          <a:xfrm>
            <a:off x="1824833" y="5207187"/>
            <a:ext cx="4809571" cy="371509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0 w 21600"/>
              <a:gd name="T7" fmla="*/ 2147483647 h 21600"/>
              <a:gd name="T8" fmla="*/ 17694720 60000 65536"/>
              <a:gd name="T9" fmla="*/ 0 60000 65536"/>
              <a:gd name="T10" fmla="*/ 5898240 60000 65536"/>
              <a:gd name="T11" fmla="*/ 1179648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4" tIns="46798" rIns="90004" bIns="46798">
            <a:spAutoFit/>
          </a:bodyPr>
          <a:lstStyle>
            <a:lvl1pPr eaLnBrk="0" hangingPunct="0">
              <a:spcBef>
                <a:spcPts val="7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 hangingPunct="0">
              <a:spcBef>
                <a:spcPts val="6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spcBef>
                <a:spcPts val="5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914400" eaLnBrk="1" hangingPunct="1">
              <a:spcBef>
                <a:spcPct val="0"/>
              </a:spcBef>
            </a:pPr>
            <a:r>
              <a:rPr lang="en-US" altLang="en-US" sz="1800" i="1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en-US" sz="1800" i="1" baseline="-2500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k.e</a:t>
            </a:r>
            <a:r>
              <a:rPr lang="en-US" altLang="en-US" sz="1800" i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en-US" sz="1800" i="1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req</a:t>
            </a:r>
            <a:r>
              <a:rPr lang="en-US" altLang="en-US" sz="1800" i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, </a:t>
            </a:r>
            <a:r>
              <a:rPr lang="en-US" altLang="en-US" sz="1800" i="1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Mac</a:t>
            </a:r>
            <a:r>
              <a:rPr lang="en-US" altLang="en-US" sz="1800" i="1" baseline="-2500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k.a</a:t>
            </a:r>
            <a:r>
              <a:rPr lang="en-US" altLang="en-US" sz="1800" i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(3 || A</a:t>
            </a:r>
            <a:r>
              <a:rPr lang="en-US" altLang="en-US" sz="1800" i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B || </a:t>
            </a:r>
            <a:r>
              <a:rPr lang="en-US" altLang="en-US" sz="1800" i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en-US" sz="1800" i="1" baseline="-2500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en-US" sz="1800" i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|| N</a:t>
            </a:r>
            <a:r>
              <a:rPr lang="en-US" altLang="en-US" sz="1800" i="1" baseline="-2500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  </a:t>
            </a:r>
            <a:r>
              <a:rPr lang="en-US" altLang="en-US" sz="1800" i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|| </a:t>
            </a:r>
            <a:r>
              <a:rPr lang="en-US" altLang="en-US" sz="1800" i="1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en-US" sz="1800" i="1" baseline="-2500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k.e</a:t>
            </a:r>
            <a:r>
              <a:rPr lang="en-US" altLang="en-US" sz="1800" i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en-US" sz="1800" i="1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req</a:t>
            </a:r>
            <a:r>
              <a:rPr lang="en-US" altLang="en-US" sz="1800" i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)</a:t>
            </a:r>
          </a:p>
        </p:txBody>
      </p:sp>
      <p:sp>
        <p:nvSpPr>
          <p:cNvPr id="30" name="Freeform 5"/>
          <p:cNvSpPr>
            <a:spLocks/>
          </p:cNvSpPr>
          <p:nvPr/>
        </p:nvSpPr>
        <p:spPr bwMode="auto">
          <a:xfrm>
            <a:off x="6913859" y="3861048"/>
            <a:ext cx="720725" cy="460375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0 w 21600"/>
              <a:gd name="T7" fmla="*/ 2147483647 h 21600"/>
              <a:gd name="T8" fmla="*/ 17694720 60000 65536"/>
              <a:gd name="T9" fmla="*/ 0 60000 65536"/>
              <a:gd name="T10" fmla="*/ 5898240 60000 65536"/>
              <a:gd name="T11" fmla="*/ 1179648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4" tIns="46798" rIns="90004" bIns="46798">
            <a:spAutoFit/>
          </a:bodyPr>
          <a:lstStyle>
            <a:lvl1pPr eaLnBrk="0" hangingPunct="0">
              <a:spcBef>
                <a:spcPts val="7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 hangingPunct="0">
              <a:spcBef>
                <a:spcPts val="6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spcBef>
                <a:spcPts val="5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914400" eaLnBrk="1" hangingPunct="1">
              <a:spcBef>
                <a:spcPct val="0"/>
              </a:spcBef>
            </a:pPr>
            <a:r>
              <a:rPr lang="en-US" altLang="en-US" sz="2400"/>
              <a:t>Bob</a:t>
            </a:r>
          </a:p>
        </p:txBody>
      </p:sp>
      <p:sp>
        <p:nvSpPr>
          <p:cNvPr id="31" name="Freeform 7"/>
          <p:cNvSpPr>
            <a:spLocks/>
          </p:cNvSpPr>
          <p:nvPr/>
        </p:nvSpPr>
        <p:spPr bwMode="auto">
          <a:xfrm>
            <a:off x="1403648" y="3861048"/>
            <a:ext cx="850219" cy="463842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0 w 21600"/>
              <a:gd name="T7" fmla="*/ 2147483647 h 21600"/>
              <a:gd name="T8" fmla="*/ 17694720 60000 65536"/>
              <a:gd name="T9" fmla="*/ 0 60000 65536"/>
              <a:gd name="T10" fmla="*/ 5898240 60000 65536"/>
              <a:gd name="T11" fmla="*/ 1179648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4" tIns="46798" rIns="90004" bIns="46798">
            <a:spAutoFit/>
          </a:bodyPr>
          <a:lstStyle>
            <a:lvl1pPr eaLnBrk="0" hangingPunct="0">
              <a:spcBef>
                <a:spcPts val="7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 hangingPunct="0">
              <a:spcBef>
                <a:spcPts val="6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spcBef>
                <a:spcPts val="5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914400" eaLnBrk="1" hangingPunct="1">
              <a:spcBef>
                <a:spcPct val="0"/>
              </a:spcBef>
            </a:pPr>
            <a:r>
              <a:rPr lang="en-US" altLang="en-US" sz="2400"/>
              <a:t>Alice</a:t>
            </a:r>
          </a:p>
        </p:txBody>
      </p:sp>
      <p:sp>
        <p:nvSpPr>
          <p:cNvPr id="32" name="Straight Connector 16"/>
          <p:cNvSpPr>
            <a:spLocks/>
          </p:cNvSpPr>
          <p:nvPr/>
        </p:nvSpPr>
        <p:spPr bwMode="auto">
          <a:xfrm flipH="1">
            <a:off x="1835696" y="6012908"/>
            <a:ext cx="5427663" cy="0"/>
          </a:xfrm>
          <a:custGeom>
            <a:avLst/>
            <a:gdLst>
              <a:gd name="T0" fmla="*/ 2713745 w 5427722"/>
              <a:gd name="T1" fmla="*/ 5427486 w 5427722"/>
              <a:gd name="T2" fmla="*/ 2713745 w 5427722"/>
              <a:gd name="T3" fmla="*/ 0 w 5427722"/>
              <a:gd name="T4" fmla="*/ 0 w 5427722"/>
              <a:gd name="T5" fmla="*/ 5427486 w 5427722"/>
              <a:gd name="T6" fmla="*/ 17694720 60000 65536"/>
              <a:gd name="T7" fmla="*/ 0 60000 65536"/>
              <a:gd name="T8" fmla="*/ 5898240 60000 65536"/>
              <a:gd name="T9" fmla="*/ 11796480 60000 65536"/>
              <a:gd name="T10" fmla="*/ 5898240 60000 65536"/>
              <a:gd name="T11" fmla="*/ 17694720 60000 65536"/>
              <a:gd name="T12" fmla="*/ 0 w 5427722"/>
              <a:gd name="T13" fmla="*/ 5427722 w 5427722"/>
            </a:gdLst>
            <a:ahLst/>
            <a:cxnLst>
              <a:cxn ang="T6">
                <a:pos x="T0" y="0"/>
              </a:cxn>
              <a:cxn ang="T7">
                <a:pos x="T1" y="0"/>
              </a:cxn>
              <a:cxn ang="T8">
                <a:pos x="T2" y="0"/>
              </a:cxn>
              <a:cxn ang="T9">
                <a:pos x="T3" y="0"/>
              </a:cxn>
              <a:cxn ang="T10">
                <a:pos x="T4" y="0"/>
              </a:cxn>
              <a:cxn ang="T11">
                <a:pos x="T5" y="0"/>
              </a:cxn>
            </a:cxnLst>
            <a:rect l="T12" t="0" r="T13" b="0"/>
            <a:pathLst>
              <a:path w="5427722">
                <a:moveTo>
                  <a:pt x="0" y="0"/>
                </a:moveTo>
                <a:lnTo>
                  <a:pt x="5427722" y="1"/>
                </a:lnTo>
              </a:path>
            </a:pathLst>
          </a:custGeom>
          <a:noFill/>
          <a:ln w="9363">
            <a:solidFill>
              <a:srgbClr val="0000FF"/>
            </a:solidFill>
            <a:prstDash val="solid"/>
            <a:miter lim="800000"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4" tIns="46798" rIns="90004" bIns="46798"/>
          <a:lstStyle/>
          <a:p>
            <a:endParaRPr lang="he-IL"/>
          </a:p>
        </p:txBody>
      </p:sp>
      <p:sp>
        <p:nvSpPr>
          <p:cNvPr id="44" name="Freeform 17"/>
          <p:cNvSpPr>
            <a:spLocks/>
          </p:cNvSpPr>
          <p:nvPr/>
        </p:nvSpPr>
        <p:spPr bwMode="auto">
          <a:xfrm>
            <a:off x="2021702" y="5652130"/>
            <a:ext cx="4854455" cy="371509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0 w 21600"/>
              <a:gd name="T7" fmla="*/ 2147483647 h 21600"/>
              <a:gd name="T8" fmla="*/ 17694720 60000 65536"/>
              <a:gd name="T9" fmla="*/ 0 60000 65536"/>
              <a:gd name="T10" fmla="*/ 5898240 60000 65536"/>
              <a:gd name="T11" fmla="*/ 1179648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4" tIns="46798" rIns="90004" bIns="46798">
            <a:spAutoFit/>
          </a:bodyPr>
          <a:lstStyle>
            <a:lvl1pPr eaLnBrk="0" hangingPunct="0">
              <a:spcBef>
                <a:spcPts val="7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 hangingPunct="0">
              <a:spcBef>
                <a:spcPts val="6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spcBef>
                <a:spcPts val="5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914400" eaLnBrk="1" hangingPunct="1">
              <a:spcBef>
                <a:spcPct val="0"/>
              </a:spcBef>
            </a:pPr>
            <a:r>
              <a:rPr lang="en-US" altLang="en-US" sz="1800" i="1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en-US" sz="1800" i="1" baseline="-2500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k.e</a:t>
            </a:r>
            <a:r>
              <a:rPr lang="en-US" altLang="en-US" sz="1800" i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en-US" sz="1800" i="1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resp</a:t>
            </a:r>
            <a:r>
              <a:rPr lang="en-US" altLang="en-US" sz="1800" i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, </a:t>
            </a:r>
            <a:r>
              <a:rPr lang="en-US" altLang="en-US" sz="1800" i="1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Mac</a:t>
            </a:r>
            <a:r>
              <a:rPr lang="en-US" altLang="en-US" sz="1800" i="1" baseline="-2500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k.a</a:t>
            </a:r>
            <a:r>
              <a:rPr lang="en-US" altLang="en-US" sz="1800" i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(4 || A</a:t>
            </a:r>
            <a:r>
              <a:rPr lang="en-US" altLang="en-US" sz="1800" i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B </a:t>
            </a:r>
            <a:r>
              <a:rPr lang="en-US" altLang="en-US" sz="1800" i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||N</a:t>
            </a:r>
            <a:r>
              <a:rPr lang="en-US" altLang="en-US" sz="1800" i="1" baseline="-2500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en-US" sz="1800" i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|| N</a:t>
            </a:r>
            <a:r>
              <a:rPr lang="en-US" altLang="en-US" sz="1800" i="1" baseline="-2500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en-US" sz="1800" i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|| </a:t>
            </a:r>
            <a:r>
              <a:rPr lang="en-US" altLang="en-US" sz="1800" i="1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en-US" sz="1800" i="1" baseline="-2500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k.e</a:t>
            </a:r>
            <a:r>
              <a:rPr lang="en-US" altLang="en-US" sz="1800" i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en-US" sz="1800" i="1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resp</a:t>
            </a:r>
            <a:r>
              <a:rPr lang="en-US" altLang="en-US" sz="1800" i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))</a:t>
            </a:r>
          </a:p>
        </p:txBody>
      </p:sp>
      <p:sp>
        <p:nvSpPr>
          <p:cNvPr id="17" name="Slide Number Placeholder 3">
            <a:extLst>
              <a:ext uri="{FF2B5EF4-FFF2-40B4-BE49-F238E27FC236}">
                <a16:creationId xmlns:a16="http://schemas.microsoft.com/office/drawing/2014/main" id="{8A4AAA27-30CA-614F-BCE4-DAA0D9C3ACF6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10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393147113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01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01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01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01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01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01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01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01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01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8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95300" y="290513"/>
            <a:ext cx="8153400" cy="733425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en-US" dirty="0"/>
              <a:t>2PP Key Exchange Protocol</a:t>
            </a:r>
          </a:p>
        </p:txBody>
      </p:sp>
      <p:sp>
        <p:nvSpPr>
          <p:cNvPr id="5018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76225" y="994915"/>
            <a:ext cx="8372475" cy="2654300"/>
          </a:xfrm>
        </p:spPr>
        <p:txBody>
          <a:bodyPr/>
          <a:lstStyle/>
          <a:p>
            <a:pPr marL="341313" indent="-341313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000" dirty="0">
                <a:solidFill>
                  <a:schemeClr val="tx1"/>
                </a:solidFill>
              </a:rPr>
              <a:t>Independent session keys, e.g. </a:t>
            </a:r>
            <a:r>
              <a:rPr lang="en-US" altLang="en-US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k=PRF</a:t>
            </a:r>
            <a:r>
              <a:rPr lang="en-US" altLang="en-US" sz="2000" i="1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MK</a:t>
            </a:r>
            <a:r>
              <a:rPr lang="en-US" altLang="en-US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(N</a:t>
            </a:r>
            <a:r>
              <a:rPr lang="en-US" altLang="en-US" sz="2000" i="1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en-US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,N</a:t>
            </a:r>
            <a:r>
              <a:rPr lang="en-US" altLang="en-US" sz="2000" i="1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en-US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	</a:t>
            </a:r>
            <a:endParaRPr lang="en-US" altLang="en-US" sz="2000" dirty="0">
              <a:solidFill>
                <a:schemeClr val="tx1"/>
              </a:solidFill>
            </a:endParaRPr>
          </a:p>
          <a:p>
            <a:pPr marL="341313" indent="-341313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000" dirty="0">
                <a:solidFill>
                  <a:schemeClr val="tx1"/>
                </a:solidFill>
              </a:rPr>
              <a:t>Or, `directly’ for authentication and for encryption: </a:t>
            </a:r>
            <a:br>
              <a:rPr lang="en-US" altLang="en-US" sz="2000" dirty="0">
                <a:solidFill>
                  <a:schemeClr val="tx1"/>
                </a:solidFill>
              </a:rPr>
            </a:br>
            <a:r>
              <a:rPr lang="en-US" sz="2000" i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k.e</a:t>
            </a:r>
            <a:r>
              <a:rPr lang="en-US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=PRF</a:t>
            </a:r>
            <a:r>
              <a:rPr lang="en-US" sz="2000" i="1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MK</a:t>
            </a:r>
            <a:r>
              <a:rPr lang="en-US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(“Encrypt”, </a:t>
            </a:r>
            <a:r>
              <a:rPr lang="en-US" altLang="en-US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en-US" sz="2000" i="1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en-US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,N</a:t>
            </a:r>
            <a:r>
              <a:rPr lang="en-US" altLang="en-US" sz="2000" i="1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), </a:t>
            </a:r>
            <a:r>
              <a:rPr lang="en-US" sz="2000" i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k.a</a:t>
            </a:r>
            <a:r>
              <a:rPr lang="en-US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=PRF</a:t>
            </a:r>
            <a:r>
              <a:rPr lang="en-US" sz="2000" i="1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MK</a:t>
            </a:r>
            <a:r>
              <a:rPr lang="en-US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(“MAC”, </a:t>
            </a:r>
            <a:r>
              <a:rPr lang="en-US" altLang="en-US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en-US" sz="2000" i="1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en-US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,N</a:t>
            </a:r>
            <a:r>
              <a:rPr lang="en-US" altLang="en-US" sz="2000" i="1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he-IL" sz="2000" i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1313" indent="-341313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000" dirty="0">
                <a:solidFill>
                  <a:schemeClr val="tx1"/>
                </a:solidFill>
              </a:rPr>
              <a:t>Improves security: </a:t>
            </a:r>
          </a:p>
          <a:p>
            <a:pPr marL="798513" lvl="1" indent="-341313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1600" dirty="0">
                <a:solidFill>
                  <a:schemeClr val="tx1"/>
                </a:solidFill>
              </a:rPr>
              <a:t>Exposure of session key does not expose (long-term) ‘master key’ </a:t>
            </a:r>
            <a:r>
              <a:rPr lang="en-US" altLang="en-US" sz="18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MK</a:t>
            </a:r>
            <a:endParaRPr lang="en-US" altLang="en-US" sz="1600" dirty="0">
              <a:solidFill>
                <a:schemeClr val="tx1"/>
              </a:solidFill>
            </a:endParaRPr>
          </a:p>
          <a:p>
            <a:pPr marL="798513" lvl="1" indent="-341313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1600" dirty="0">
                <a:solidFill>
                  <a:schemeClr val="tx1"/>
                </a:solidFill>
              </a:rPr>
              <a:t>And does not expose keys of other sessions </a:t>
            </a:r>
          </a:p>
          <a:p>
            <a:pPr marL="798513" lvl="1" indent="-341313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1600" dirty="0">
                <a:solidFill>
                  <a:schemeClr val="tx1"/>
                </a:solidFill>
              </a:rPr>
              <a:t>Limited amount of ciphertext exposed with each session key </a:t>
            </a:r>
            <a:r>
              <a:rPr lang="en-US" altLang="en-US" sz="2000" i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k</a:t>
            </a:r>
          </a:p>
          <a:p>
            <a:pPr marL="341313" indent="-341313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000" dirty="0">
                <a:solidFill>
                  <a:srgbClr val="FF0000"/>
                </a:solidFill>
                <a:sym typeface="Wingdings" panose="05000000000000000000" pitchFamily="2" charset="2"/>
              </a:rPr>
              <a:t>Later: reduce risk also from exposure of Master Key MK</a:t>
            </a:r>
            <a:endParaRPr lang="en-US" altLang="en-US" sz="2000" dirty="0">
              <a:solidFill>
                <a:srgbClr val="FF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E4F84B2-0685-C44C-8F81-C6DFD40A36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990" y="3898898"/>
            <a:ext cx="7136926" cy="2251530"/>
          </a:xfrm>
          <a:prstGeom prst="rect">
            <a:avLst/>
          </a:prstGeom>
        </p:spPr>
      </p:pic>
      <p:sp>
        <p:nvSpPr>
          <p:cNvPr id="18" name="Slide Number Placeholder 3">
            <a:extLst>
              <a:ext uri="{FF2B5EF4-FFF2-40B4-BE49-F238E27FC236}">
                <a16:creationId xmlns:a16="http://schemas.microsoft.com/office/drawing/2014/main" id="{D23D7617-2016-6A4B-9A95-08D86BA75C68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11</a:t>
            </a:fld>
            <a:endParaRPr lang="he-IL" altLang="he-IL" sz="1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311D98-6029-DB4A-8048-FCE2644FCE24}"/>
              </a:ext>
            </a:extLst>
          </p:cNvPr>
          <p:cNvSpPr txBox="1"/>
          <p:nvPr/>
        </p:nvSpPr>
        <p:spPr>
          <a:xfrm>
            <a:off x="7249884" y="3184343"/>
            <a:ext cx="17308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solidFill>
                  <a:schemeClr val="tx1"/>
                </a:solidFill>
              </a:rPr>
              <a:t>Why a PRF is used instead of the MAC as before?</a:t>
            </a:r>
          </a:p>
        </p:txBody>
      </p:sp>
    </p:spTree>
    <p:extLst>
      <p:ext uri="{BB962C8B-B14F-4D97-AF65-F5344CB8AC3E}">
        <p14:creationId xmlns:p14="http://schemas.microsoft.com/office/powerpoint/2010/main" val="2210288332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220663" y="420688"/>
            <a:ext cx="8923337" cy="2888569"/>
          </a:xfrm>
        </p:spPr>
        <p:txBody>
          <a:bodyPr/>
          <a:lstStyle/>
          <a:p>
            <a:pPr algn="ctr"/>
            <a:br>
              <a:rPr 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r>
              <a:rPr 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  <a:t>Key Distribution Centers (KDCs)</a:t>
            </a:r>
            <a:br>
              <a:rPr 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r>
              <a:rPr lang="en-US" sz="3200" i="1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  <a:t>Establish a shared key between two or more entities, usually with the help of a trusted third party referred to as KDC</a:t>
            </a:r>
            <a:endParaRPr lang="en-US" sz="3200" i="1" dirty="0"/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685879B3-6A94-5F4B-9E63-0750D8B32F9A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12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27896166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3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388938" y="277813"/>
            <a:ext cx="8297862" cy="779462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en-US"/>
              <a:t>Key Distribution Center (KDC)</a:t>
            </a:r>
          </a:p>
        </p:txBody>
      </p:sp>
      <p:sp>
        <p:nvSpPr>
          <p:cNvPr id="58374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149350"/>
            <a:ext cx="8229600" cy="4981575"/>
          </a:xfrm>
        </p:spPr>
        <p:txBody>
          <a:bodyPr/>
          <a:lstStyle/>
          <a:p>
            <a:pPr marL="341313" indent="-341313" eaLnBrk="1" hangingPunct="1"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dirty="0"/>
              <a:t>Will focus on three party protocols; Alice, Bob, and KDC.</a:t>
            </a:r>
          </a:p>
          <a:p>
            <a:pPr marL="341313" indent="-341313" eaLnBrk="1" hangingPunct="1"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dirty="0"/>
              <a:t>KDC: shares keys with all parties (</a:t>
            </a:r>
            <a:r>
              <a:rPr lang="en-US" altLang="en-US" i="1" dirty="0"/>
              <a:t>k</a:t>
            </a:r>
            <a:r>
              <a:rPr lang="en-US" altLang="en-US" i="1" baseline="-25000" dirty="0"/>
              <a:t>A</a:t>
            </a:r>
            <a:r>
              <a:rPr lang="en-US" altLang="en-US" i="1" dirty="0"/>
              <a:t>, k</a:t>
            </a:r>
            <a:r>
              <a:rPr lang="en-US" altLang="en-US" i="1" baseline="-25000" dirty="0"/>
              <a:t>B</a:t>
            </a:r>
            <a:r>
              <a:rPr lang="en-US" altLang="en-US" i="1" dirty="0"/>
              <a:t>…)</a:t>
            </a:r>
          </a:p>
          <a:p>
            <a:pPr marL="341313" indent="-341313" eaLnBrk="1" hangingPunct="1"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dirty="0"/>
              <a:t>Goal: help parties (A, B) </a:t>
            </a:r>
            <a:r>
              <a:rPr lang="en-US" altLang="en-US" u="sng" dirty="0"/>
              <a:t>establish</a:t>
            </a:r>
            <a:r>
              <a:rPr lang="en-US" altLang="en-US" dirty="0"/>
              <a:t> </a:t>
            </a:r>
            <a:r>
              <a:rPr lang="en-US" altLang="en-US" i="1" dirty="0" err="1"/>
              <a:t>k</a:t>
            </a:r>
            <a:r>
              <a:rPr lang="en-US" altLang="en-US" i="1" baseline="-25000" dirty="0" err="1"/>
              <a:t>AB</a:t>
            </a:r>
            <a:endParaRPr lang="en-US" altLang="en-US" i="1" baseline="-25000" dirty="0"/>
          </a:p>
          <a:p>
            <a:pPr marL="341313" indent="-341313" eaLnBrk="1" hangingPunct="1"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dirty="0"/>
              <a:t>We will study two protocols; simplified versions of:</a:t>
            </a:r>
          </a:p>
          <a:p>
            <a:pPr marL="798513" lvl="1" indent="-341313" eaLnBrk="1" hangingPunct="1"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dirty="0"/>
              <a:t>The Kerberos protocol (secure) widely used in computer networks.</a:t>
            </a:r>
          </a:p>
          <a:p>
            <a:pPr marL="798513" lvl="1" indent="-341313" eaLnBrk="1" hangingPunct="1"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dirty="0"/>
              <a:t>The GSM protocol (insecure) used by cellular networks.</a:t>
            </a:r>
          </a:p>
        </p:txBody>
      </p:sp>
      <p:sp>
        <p:nvSpPr>
          <p:cNvPr id="17" name="Slide Number Placeholder 3">
            <a:extLst>
              <a:ext uri="{FF2B5EF4-FFF2-40B4-BE49-F238E27FC236}">
                <a16:creationId xmlns:a16="http://schemas.microsoft.com/office/drawing/2014/main" id="{01ED62B2-A08E-8D49-8B56-C24E91379D93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13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161576648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1434" y="277813"/>
            <a:ext cx="8243779" cy="777875"/>
          </a:xfrm>
        </p:spPr>
        <p:txBody>
          <a:bodyPr/>
          <a:lstStyle/>
          <a:p>
            <a:r>
              <a:rPr lang="en-US" dirty="0"/>
              <a:t>The Kerberos KDC Protocol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41514" y="954902"/>
                <a:ext cx="8896569" cy="972815"/>
              </a:xfrm>
            </p:spPr>
            <p:txBody>
              <a:bodyPr/>
              <a:lstStyle/>
              <a:p>
                <a:r>
                  <a:rPr lang="en-US" sz="2000" dirty="0"/>
                  <a:t>KDC shares keys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sup>
                    </m:sSubSup>
                  </m:oMath>
                </a14:m>
                <a:r>
                  <a:rPr lang="en-US" sz="2000" dirty="0"/>
                  <a:t> (enc.),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sup>
                    </m:sSubSup>
                  </m:oMath>
                </a14:m>
                <a:r>
                  <a:rPr lang="en-US" sz="2000" dirty="0"/>
                  <a:t> (MAC) with Alice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𝐸</m:t>
                        </m:r>
                      </m:sup>
                    </m:sSubSup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𝑀</m:t>
                        </m:r>
                      </m:sup>
                    </m:sSubSup>
                  </m:oMath>
                </a14:m>
                <a:r>
                  <a:rPr lang="en-US" sz="2000" dirty="0"/>
                  <a:t> with Bob</a:t>
                </a:r>
              </a:p>
              <a:p>
                <a:r>
                  <a:rPr lang="en-US" sz="2000" dirty="0"/>
                  <a:t>Goal: Alice and Bob share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𝐴𝐵</m:t>
                        </m:r>
                      </m:sub>
                      <m:sup/>
                    </m:sSubSup>
                  </m:oMath>
                </a14:m>
                <a:r>
                  <a:rPr lang="en-US" sz="2000" dirty="0"/>
                  <a:t>, then derive: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𝐸</m:t>
                        </m:r>
                      </m:sup>
                    </m:sSubSup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𝑀</m:t>
                        </m:r>
                      </m:sup>
                    </m:sSubSup>
                  </m:oMath>
                </a14:m>
                <a:r>
                  <a:rPr lang="en-US" sz="2000" dirty="0"/>
                  <a:t> </a:t>
                </a:r>
              </a:p>
              <a:p>
                <a:r>
                  <a:rPr lang="en-US" sz="2000" dirty="0"/>
                  <a:t>KDC performs access control as well; controlling whom Alice can contact.</a:t>
                </a:r>
                <a:br>
                  <a:rPr lang="en-US" sz="2000" dirty="0"/>
                </a:br>
                <a:br>
                  <a:rPr lang="en-US" sz="2000" dirty="0"/>
                </a:br>
                <a:br>
                  <a:rPr lang="en-US" sz="2000" dirty="0"/>
                </a:br>
                <a:br>
                  <a:rPr lang="en-US" sz="2000" dirty="0"/>
                </a:br>
                <a:br>
                  <a:rPr lang="en-US" sz="2000" dirty="0"/>
                </a:br>
                <a:br>
                  <a:rPr lang="en-US" sz="2000" dirty="0"/>
                </a:br>
                <a:br>
                  <a:rPr lang="en-US" sz="2000" dirty="0"/>
                </a:br>
                <a:br>
                  <a:rPr lang="en-US" sz="2000" dirty="0"/>
                </a:br>
                <a:br>
                  <a:rPr lang="en-US" sz="2000" dirty="0"/>
                </a:br>
                <a:br>
                  <a:rPr lang="en-US" sz="2000" dirty="0"/>
                </a:br>
                <a:br>
                  <a:rPr lang="en-US" sz="2000" dirty="0"/>
                </a:br>
                <a:endParaRPr lang="en-US" sz="2000" dirty="0"/>
              </a:p>
              <a:p>
                <a:pPr marL="0" indent="0">
                  <a:buNone/>
                </a:pPr>
                <a:br>
                  <a:rPr lang="en-US" dirty="0"/>
                </a:b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41514" y="954902"/>
                <a:ext cx="8896569" cy="972815"/>
              </a:xfrm>
              <a:blipFill>
                <a:blip r:embed="rId2"/>
                <a:stretch>
                  <a:fillRect l="-571" t="-2597" r="-713" b="-402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1B6A17BE-4ED5-AB49-844E-3DFA9A8BEA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160" y="2322284"/>
            <a:ext cx="7929680" cy="4080771"/>
          </a:xfrm>
          <a:prstGeom prst="rect">
            <a:avLst/>
          </a:prstGeom>
        </p:spPr>
      </p:pic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CA0FF2C7-6AB5-9648-B33A-78245343A721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14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11139022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The GSM Handshake Protocol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88938" y="962753"/>
                <a:ext cx="8228013" cy="975719"/>
              </a:xfrm>
            </p:spPr>
            <p:txBody>
              <a:bodyPr/>
              <a:lstStyle/>
              <a:p>
                <a:r>
                  <a:rPr lang="en-US" sz="2400" dirty="0"/>
                  <a:t>Mobile client</a:t>
                </a:r>
              </a:p>
              <a:p>
                <a:pPr lvl="1"/>
                <a:r>
                  <a:rPr lang="en-US" sz="2000" dirty="0"/>
                  <a:t>Identified by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000" dirty="0"/>
                  <a:t> (IMSI: International Mobile Subscriber Identifier)</a:t>
                </a:r>
              </a:p>
              <a:p>
                <a:r>
                  <a:rPr lang="en-US" sz="2400" dirty="0"/>
                  <a:t>Visited network (aka Base station); not fully trusted !</a:t>
                </a:r>
              </a:p>
              <a:p>
                <a:r>
                  <a:rPr lang="en-US" sz="2400" dirty="0"/>
                  <a:t>Home network; trusted, shares key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/>
                  <a:t> with client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8938" y="962753"/>
                <a:ext cx="8228013" cy="975719"/>
              </a:xfrm>
              <a:blipFill>
                <a:blip r:embed="rId2"/>
                <a:stretch>
                  <a:fillRect l="-924" t="-3846" b="-96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87ECDC1F-205E-B242-B0E5-2F89699F0A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937" y="2623411"/>
            <a:ext cx="6087237" cy="352701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6E29A09-ACF8-A740-A5DD-412AEC5FCC32}"/>
                  </a:ext>
                </a:extLst>
              </p:cNvPr>
              <p:cNvSpPr txBox="1"/>
              <p:nvPr/>
            </p:nvSpPr>
            <p:spPr>
              <a:xfrm>
                <a:off x="4727349" y="4919529"/>
                <a:ext cx="402771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A38: derive secret, random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</a:rPr>
                  <a:t> ,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chemeClr val="tx1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</a:rPr>
                  <a:t>. 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6E29A09-ACF8-A740-A5DD-412AEC5FCC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7349" y="4919529"/>
                <a:ext cx="4027714" cy="646331"/>
              </a:xfrm>
              <a:prstGeom prst="rect">
                <a:avLst/>
              </a:prstGeom>
              <a:blipFill>
                <a:blip r:embed="rId4"/>
                <a:stretch>
                  <a:fillRect l="-1258" t="-3846" b="-13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36E43FFE-DD67-4242-928B-CCFE11A7B8DF}"/>
              </a:ext>
            </a:extLst>
          </p:cNvPr>
          <p:cNvSpPr txBox="1"/>
          <p:nvPr/>
        </p:nvSpPr>
        <p:spPr>
          <a:xfrm>
            <a:off x="4727349" y="5565860"/>
            <a:ext cx="39188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GSM spec: OWF, but really should be a PRF!</a:t>
            </a:r>
          </a:p>
        </p:txBody>
      </p:sp>
      <p:sp>
        <p:nvSpPr>
          <p:cNvPr id="14" name="Slide Number Placeholder 3">
            <a:extLst>
              <a:ext uri="{FF2B5EF4-FFF2-40B4-BE49-F238E27FC236}">
                <a16:creationId xmlns:a16="http://schemas.microsoft.com/office/drawing/2014/main" id="{25309440-91FD-354C-8FD0-FE2277CE06E7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15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2004359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Box 37">
            <a:extLst>
              <a:ext uri="{FF2B5EF4-FFF2-40B4-BE49-F238E27FC236}">
                <a16:creationId xmlns:a16="http://schemas.microsoft.com/office/drawing/2014/main" id="{B5FA7EA7-7EF3-4ED6-BE19-D5EFEAB50116}"/>
              </a:ext>
            </a:extLst>
          </p:cNvPr>
          <p:cNvSpPr txBox="1"/>
          <p:nvPr/>
        </p:nvSpPr>
        <p:spPr>
          <a:xfrm>
            <a:off x="4901336" y="3693048"/>
            <a:ext cx="3461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A5: provide ‘pad’ for encryption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14E5970-2F47-436A-A5F3-5AE435C33B74}"/>
              </a:ext>
            </a:extLst>
          </p:cNvPr>
          <p:cNvSpPr txBox="1"/>
          <p:nvPr/>
        </p:nvSpPr>
        <p:spPr>
          <a:xfrm>
            <a:off x="4901336" y="4062380"/>
            <a:ext cx="23083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Several variants: 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A5/1 - `regular’ </a:t>
            </a:r>
          </a:p>
          <a:p>
            <a:r>
              <a:rPr lang="en-US" dirty="0">
                <a:solidFill>
                  <a:schemeClr val="tx1"/>
                </a:solidFill>
              </a:rPr>
              <a:t>A5/2 - `weak’ </a:t>
            </a:r>
          </a:p>
          <a:p>
            <a:r>
              <a:rPr lang="en-US" dirty="0">
                <a:solidFill>
                  <a:schemeClr val="tx1"/>
                </a:solidFill>
              </a:rPr>
              <a:t>A5/3 – more secure 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50B9658-B8D4-4A60-90C0-371013F5216E}"/>
              </a:ext>
            </a:extLst>
          </p:cNvPr>
          <p:cNvSpPr txBox="1"/>
          <p:nvPr/>
        </p:nvSpPr>
        <p:spPr>
          <a:xfrm>
            <a:off x="4901336" y="5256388"/>
            <a:ext cx="2755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Really should be a PRF!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19ABF24-7E42-C948-8B19-584194443A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972" y="984349"/>
            <a:ext cx="5802086" cy="524785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2B17361-4253-9B4C-A5BF-DF97F2EE3C47}"/>
              </a:ext>
            </a:extLst>
          </p:cNvPr>
          <p:cNvSpPr txBox="1"/>
          <p:nvPr/>
        </p:nvSpPr>
        <p:spPr>
          <a:xfrm>
            <a:off x="4901336" y="5784579"/>
            <a:ext cx="322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ECC: error correcting code.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EB01A7F-5D23-EC45-BA7B-367EB7183C69}"/>
              </a:ext>
            </a:extLst>
          </p:cNvPr>
          <p:cNvSpPr txBox="1">
            <a:spLocks/>
          </p:cNvSpPr>
          <p:nvPr/>
        </p:nvSpPr>
        <p:spPr>
          <a:xfrm>
            <a:off x="388938" y="277813"/>
            <a:ext cx="8296275" cy="777875"/>
          </a:xfrm>
          <a:prstGeom prst="rect">
            <a:avLst/>
          </a:prstGeom>
        </p:spPr>
        <p:txBody>
          <a:bodyPr/>
          <a:lstStyle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200">
                <a:solidFill>
                  <a:srgbClr val="006633"/>
                </a:solidFill>
                <a:latin typeface="+mj-lt"/>
                <a:ea typeface="+mj-ea"/>
                <a:cs typeface="+mj-cs"/>
              </a:defRPr>
            </a:lvl1pPr>
            <a:lvl2pPr algn="l" defTabSz="45720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200">
                <a:solidFill>
                  <a:srgbClr val="006633"/>
                </a:solidFill>
                <a:latin typeface="Garamond" pitchFamily="18" charset="0"/>
                <a:cs typeface="Arial" pitchFamily="34" charset="0"/>
              </a:defRPr>
            </a:lvl2pPr>
            <a:lvl3pPr algn="l" defTabSz="45720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200">
                <a:solidFill>
                  <a:srgbClr val="006633"/>
                </a:solidFill>
                <a:latin typeface="Garamond" pitchFamily="18" charset="0"/>
                <a:cs typeface="Arial" pitchFamily="34" charset="0"/>
              </a:defRPr>
            </a:lvl3pPr>
            <a:lvl4pPr algn="l" defTabSz="45720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200">
                <a:solidFill>
                  <a:srgbClr val="006633"/>
                </a:solidFill>
                <a:latin typeface="Garamond" pitchFamily="18" charset="0"/>
                <a:cs typeface="Arial" pitchFamily="34" charset="0"/>
              </a:defRPr>
            </a:lvl4pPr>
            <a:lvl5pPr algn="l" defTabSz="45720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200">
                <a:solidFill>
                  <a:srgbClr val="006633"/>
                </a:solidFill>
                <a:latin typeface="Garamond" pitchFamily="18" charset="0"/>
                <a:cs typeface="Arial" pitchFamily="34" charset="0"/>
              </a:defRPr>
            </a:lvl5pPr>
            <a:lvl6pPr marL="2514600" indent="-228600" algn="l" defTabSz="457200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4200">
                <a:solidFill>
                  <a:srgbClr val="006633"/>
                </a:solidFill>
                <a:latin typeface="Garamond" pitchFamily="18" charset="0"/>
                <a:cs typeface="Arial" pitchFamily="34" charset="0"/>
              </a:defRPr>
            </a:lvl6pPr>
            <a:lvl7pPr marL="2971800" indent="-228600" algn="l" defTabSz="457200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4200">
                <a:solidFill>
                  <a:srgbClr val="006633"/>
                </a:solidFill>
                <a:latin typeface="Garamond" pitchFamily="18" charset="0"/>
                <a:cs typeface="Arial" pitchFamily="34" charset="0"/>
              </a:defRPr>
            </a:lvl7pPr>
            <a:lvl8pPr marL="3429000" indent="-228600" algn="l" defTabSz="457200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4200">
                <a:solidFill>
                  <a:srgbClr val="006633"/>
                </a:solidFill>
                <a:latin typeface="Garamond" pitchFamily="18" charset="0"/>
                <a:cs typeface="Arial" pitchFamily="34" charset="0"/>
              </a:defRPr>
            </a:lvl8pPr>
            <a:lvl9pPr marL="3886200" indent="-228600" algn="l" defTabSz="457200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4200">
                <a:solidFill>
                  <a:srgbClr val="006633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r>
              <a:rPr lang="en-US" sz="3600" kern="0" dirty="0"/>
              <a:t>Example – Sending two messages</a:t>
            </a:r>
          </a:p>
        </p:txBody>
      </p:sp>
      <p:sp>
        <p:nvSpPr>
          <p:cNvPr id="12" name="Slide Number Placeholder 3">
            <a:extLst>
              <a:ext uri="{FF2B5EF4-FFF2-40B4-BE49-F238E27FC236}">
                <a16:creationId xmlns:a16="http://schemas.microsoft.com/office/drawing/2014/main" id="{9917EBFC-A01F-0D40-891D-CCCAC326FB38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16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3434308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39" grpId="0"/>
      <p:bldP spid="42" grpId="0"/>
      <p:bldP spid="1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3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388938" y="277813"/>
            <a:ext cx="8297862" cy="779462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en-US" dirty="0"/>
              <a:t>Attacks on GSM </a:t>
            </a:r>
          </a:p>
        </p:txBody>
      </p:sp>
      <p:sp>
        <p:nvSpPr>
          <p:cNvPr id="58374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149350"/>
            <a:ext cx="8229600" cy="4981575"/>
          </a:xfrm>
        </p:spPr>
        <p:txBody>
          <a:bodyPr/>
          <a:lstStyle/>
          <a:p>
            <a:pPr marL="341313" indent="-341313" eaLnBrk="1" hangingPunct="1"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dirty="0"/>
              <a:t>We will explore two such attacks:</a:t>
            </a:r>
          </a:p>
          <a:p>
            <a:pPr marL="798513" lvl="1" indent="-341313" eaLnBrk="1" hangingPunct="1"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dirty="0"/>
              <a:t>Visited network impersonation replay attack.</a:t>
            </a:r>
          </a:p>
          <a:p>
            <a:pPr marL="798513" lvl="1" indent="-341313" eaLnBrk="1" hangingPunct="1"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dirty="0"/>
              <a:t>Downgrade attack.</a:t>
            </a:r>
          </a:p>
        </p:txBody>
      </p:sp>
      <p:sp>
        <p:nvSpPr>
          <p:cNvPr id="17" name="Slide Number Placeholder 3">
            <a:extLst>
              <a:ext uri="{FF2B5EF4-FFF2-40B4-BE49-F238E27FC236}">
                <a16:creationId xmlns:a16="http://schemas.microsoft.com/office/drawing/2014/main" id="{01ED62B2-A08E-8D49-8B56-C24E91379D93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17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423933000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Title 1"/>
          <p:cNvSpPr>
            <a:spLocks noGrp="1"/>
          </p:cNvSpPr>
          <p:nvPr>
            <p:ph type="title" idx="4294967295"/>
          </p:nvPr>
        </p:nvSpPr>
        <p:spPr>
          <a:xfrm>
            <a:off x="178652" y="1493870"/>
            <a:ext cx="2760491" cy="506026"/>
          </a:xfrm>
        </p:spPr>
        <p:txBody>
          <a:bodyPr/>
          <a:lstStyle/>
          <a:p>
            <a:pPr eaLnBrk="1" hangingPunct="1"/>
            <a:r>
              <a:rPr lang="en-US" altLang="he-IL" sz="3200" dirty="0"/>
              <a:t>Visited-network Impersonation Attack</a:t>
            </a:r>
            <a:endParaRPr lang="he-IL" altLang="he-IL" sz="32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DF7899E-4121-4FF6-930D-4530CF528F29}"/>
              </a:ext>
            </a:extLst>
          </p:cNvPr>
          <p:cNvSpPr txBox="1"/>
          <p:nvPr/>
        </p:nvSpPr>
        <p:spPr>
          <a:xfrm>
            <a:off x="96644" y="3335439"/>
            <a:ext cx="27604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Note: does NOT </a:t>
            </a:r>
          </a:p>
          <a:p>
            <a:r>
              <a:rPr lang="en-US" dirty="0">
                <a:solidFill>
                  <a:schemeClr val="tx1"/>
                </a:solidFill>
              </a:rPr>
              <a:t>Impersonate </a:t>
            </a:r>
            <a:r>
              <a:rPr lang="en-US" b="1" dirty="0">
                <a:solidFill>
                  <a:schemeClr val="tx1"/>
                </a:solidFill>
              </a:rPr>
              <a:t>mobile,</a:t>
            </a:r>
            <a:r>
              <a:rPr lang="en-US" dirty="0">
                <a:solidFill>
                  <a:schemeClr val="tx1"/>
                </a:solidFill>
              </a:rPr>
              <a:t> only Visited network.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7C6C89A-13C2-E14E-B32C-AF20542E34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2049" y="235322"/>
            <a:ext cx="6085703" cy="6622677"/>
          </a:xfrm>
          <a:prstGeom prst="rect">
            <a:avLst/>
          </a:prstGeom>
        </p:spPr>
      </p:pic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F268B521-F541-AE47-8AA4-E6C30D0B679C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18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566771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Title 1"/>
          <p:cNvSpPr>
            <a:spLocks noGrp="1"/>
          </p:cNvSpPr>
          <p:nvPr>
            <p:ph type="title"/>
          </p:nvPr>
        </p:nvSpPr>
        <p:spPr>
          <a:xfrm>
            <a:off x="388938" y="277813"/>
            <a:ext cx="8503542" cy="777875"/>
          </a:xfrm>
        </p:spPr>
        <p:txBody>
          <a:bodyPr/>
          <a:lstStyle/>
          <a:p>
            <a:pPr eaLnBrk="1" hangingPunct="1"/>
            <a:r>
              <a:rPr lang="en-US" altLang="he-IL" dirty="0"/>
              <a:t>GSM </a:t>
            </a:r>
            <a:r>
              <a:rPr lang="en-US" altLang="he-IL" dirty="0" err="1"/>
              <a:t>Ciphersuites</a:t>
            </a:r>
            <a:r>
              <a:rPr lang="en-US" altLang="he-IL" dirty="0"/>
              <a:t> Downgrade Attack</a:t>
            </a:r>
            <a:endParaRPr lang="he-IL" alt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88938" y="1037961"/>
                <a:ext cx="8228013" cy="4979988"/>
              </a:xfrm>
            </p:spPr>
            <p:txBody>
              <a:bodyPr/>
              <a:lstStyle/>
              <a:p>
                <a:pPr eaLnBrk="1" hangingPunct="1">
                  <a:buFont typeface="Arial" pitchFamily="34" charset="0"/>
                  <a:buChar char="•"/>
                  <a:defRPr/>
                </a:pPr>
                <a:r>
                  <a:rPr lang="en-US" sz="2400" dirty="0"/>
                  <a:t>A </a:t>
                </a:r>
                <a:r>
                  <a:rPr lang="en-US" sz="2400" dirty="0" err="1"/>
                  <a:t>ciphersuite</a:t>
                </a:r>
                <a:r>
                  <a:rPr lang="en-US" sz="2400" dirty="0"/>
                  <a:t> is the set of cryptographic schemes used in a protocol execution.</a:t>
                </a:r>
              </a:p>
              <a:p>
                <a:pPr eaLnBrk="1" hangingPunct="1">
                  <a:buFont typeface="Arial" pitchFamily="34" charset="0"/>
                  <a:buChar char="•"/>
                  <a:defRPr/>
                </a:pPr>
                <a:r>
                  <a:rPr lang="en-US" sz="2400" dirty="0" err="1">
                    <a:sym typeface="Wingdings" panose="05000000000000000000" pitchFamily="2" charset="2"/>
                  </a:rPr>
                  <a:t>Ciphersuite</a:t>
                </a:r>
                <a:r>
                  <a:rPr lang="en-US" sz="2400" dirty="0">
                    <a:sym typeface="Wingdings" panose="05000000000000000000" pitchFamily="2" charset="2"/>
                  </a:rPr>
                  <a:t> negotiation:</a:t>
                </a:r>
              </a:p>
              <a:p>
                <a:pPr lvl="1" eaLnBrk="1" hangingPunct="1">
                  <a:buFont typeface="Arial" pitchFamily="34" charset="0"/>
                  <a:buChar char="•"/>
                  <a:defRPr/>
                </a:pPr>
                <a:r>
                  <a:rPr lang="en-US" sz="2200" dirty="0">
                    <a:sym typeface="Wingdings" panose="05000000000000000000" pitchFamily="2" charset="2"/>
                  </a:rPr>
                  <a:t>Mobile sends list of cipher-suites it supports</a:t>
                </a:r>
              </a:p>
              <a:p>
                <a:pPr lvl="1" eaLnBrk="1" hangingPunct="1">
                  <a:buFont typeface="Arial" pitchFamily="34" charset="0"/>
                  <a:buChar char="•"/>
                  <a:defRPr/>
                </a:pPr>
                <a:r>
                  <a:rPr lang="en-US" sz="2200" dirty="0">
                    <a:sym typeface="Wingdings" panose="05000000000000000000" pitchFamily="2" charset="2"/>
                  </a:rPr>
                  <a:t>Visited-net selects best one that it also supports</a:t>
                </a:r>
                <a:endParaRPr lang="en-US" sz="2200" dirty="0"/>
              </a:p>
              <a:p>
                <a:pPr eaLnBrk="1" hangingPunct="1">
                  <a:buFont typeface="Arial" pitchFamily="34" charset="0"/>
                  <a:buChar char="•"/>
                  <a:defRPr/>
                </a:pPr>
                <a:r>
                  <a:rPr lang="en-US" sz="2400" dirty="0"/>
                  <a:t>GSM encryption algorithms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2400" dirty="0"/>
                  <a:t>:</a:t>
                </a:r>
              </a:p>
              <a:p>
                <a:pPr marL="857250" lvl="1" indent="-457200" eaLnBrk="1" hangingPunct="1">
                  <a:buFont typeface="Arial" pitchFamily="34" charset="0"/>
                  <a:buChar char="•"/>
                  <a:defRPr/>
                </a:pPr>
                <a:r>
                  <a:rPr lang="en-US" sz="2200" dirty="0"/>
                  <a:t>A5/0: none, A5/1: broken, </a:t>
                </a:r>
                <a:r>
                  <a:rPr lang="en-US" sz="2200" dirty="0">
                    <a:solidFill>
                      <a:srgbClr val="FF0000"/>
                    </a:solidFill>
                  </a:rPr>
                  <a:t>A5/2: useless (break with only 1sec of ciphertext!), </a:t>
                </a:r>
                <a:r>
                  <a:rPr lang="en-US" sz="2200" dirty="0"/>
                  <a:t>A5/3: ‘other’</a:t>
                </a:r>
              </a:p>
              <a:p>
                <a:pPr marL="400050" eaLnBrk="1" hangingPunct="1">
                  <a:buFont typeface="Arial" pitchFamily="34" charset="0"/>
                  <a:buChar char="•"/>
                  <a:defRPr/>
                </a:pPr>
                <a:r>
                  <a:rPr lang="en-US" sz="2400" dirty="0"/>
                  <a:t>A MitM attacker may trick these parties to use a weak suite although the parties can support a stronger one.</a:t>
                </a:r>
              </a:p>
              <a:p>
                <a:pPr marL="400050" eaLnBrk="1" hangingPunct="1">
                  <a:buFont typeface="Arial" pitchFamily="34" charset="0"/>
                  <a:buChar char="•"/>
                  <a:defRPr/>
                </a:pPr>
                <a:r>
                  <a:rPr lang="en-US" sz="2400" dirty="0"/>
                  <a:t>Let’s first see how </a:t>
                </a:r>
                <a:r>
                  <a:rPr lang="en-US" sz="2400" dirty="0" err="1"/>
                  <a:t>ciphersuite</a:t>
                </a:r>
                <a:r>
                  <a:rPr lang="en-US" sz="2400" dirty="0"/>
                  <a:t> negotiation happened in GSM.</a:t>
                </a:r>
              </a:p>
              <a:p>
                <a:pPr marL="400050" eaLnBrk="1" hangingPunct="1">
                  <a:buFont typeface="Arial" pitchFamily="34" charset="0"/>
                  <a:buChar char="•"/>
                  <a:defRPr/>
                </a:pPr>
                <a:endParaRPr lang="en-US" sz="2400" dirty="0"/>
              </a:p>
              <a:p>
                <a:pPr eaLnBrk="1" hangingPunct="1">
                  <a:buFont typeface="Arial" pitchFamily="34" charset="0"/>
                  <a:buChar char="•"/>
                  <a:defRPr/>
                </a:pPr>
                <a:endParaRPr lang="en-US" sz="16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8938" y="1037961"/>
                <a:ext cx="8228013" cy="4979988"/>
              </a:xfrm>
              <a:blipFill>
                <a:blip r:embed="rId2"/>
                <a:stretch>
                  <a:fillRect l="-924" t="-1018" b="-40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66D383-EEE6-8C43-B912-66496C3D3C06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19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36345592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51B9FA-F0CD-214F-8801-A83CE6EB1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60C1A4-0F85-4E45-9F45-2D6AC6B2BE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dirty="0"/>
              <a:t>Handshake protocol extensions.</a:t>
            </a:r>
          </a:p>
          <a:p>
            <a:pPr>
              <a:buFont typeface="Wingdings" pitchFamily="2" charset="2"/>
              <a:buChar char="q"/>
            </a:pPr>
            <a:r>
              <a:rPr lang="en-US" dirty="0"/>
              <a:t>Key distribution centers.</a:t>
            </a:r>
          </a:p>
          <a:p>
            <a:pPr>
              <a:buFont typeface="Wingdings" pitchFamily="2" charset="2"/>
              <a:buChar char="q"/>
            </a:pPr>
            <a:r>
              <a:rPr lang="en-US" dirty="0"/>
              <a:t>Improving </a:t>
            </a:r>
            <a:r>
              <a:rPr lang="en-US" dirty="0" err="1"/>
              <a:t>resilence</a:t>
            </a:r>
            <a:r>
              <a:rPr lang="en-US" dirty="0"/>
              <a:t> to key exposure.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73142B-9D9F-4744-AC12-E2B1DDF953B2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2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18147462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F2F54B0-CE21-4C6C-9718-2BA81E75DF3D}"/>
              </a:ext>
            </a:extLst>
          </p:cNvPr>
          <p:cNvSpPr txBox="1">
            <a:spLocks/>
          </p:cNvSpPr>
          <p:nvPr/>
        </p:nvSpPr>
        <p:spPr bwMode="auto">
          <a:xfrm>
            <a:off x="178652" y="1493870"/>
            <a:ext cx="2553397" cy="5060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200">
                <a:solidFill>
                  <a:srgbClr val="006633"/>
                </a:solidFill>
                <a:latin typeface="+mj-lt"/>
                <a:ea typeface="+mj-ea"/>
                <a:cs typeface="+mj-cs"/>
              </a:defRPr>
            </a:lvl1pPr>
            <a:lvl2pPr algn="l" defTabSz="45720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200">
                <a:solidFill>
                  <a:srgbClr val="006633"/>
                </a:solidFill>
                <a:latin typeface="Garamond" pitchFamily="18" charset="0"/>
                <a:cs typeface="Arial" pitchFamily="34" charset="0"/>
              </a:defRPr>
            </a:lvl2pPr>
            <a:lvl3pPr algn="l" defTabSz="45720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200">
                <a:solidFill>
                  <a:srgbClr val="006633"/>
                </a:solidFill>
                <a:latin typeface="Garamond" pitchFamily="18" charset="0"/>
                <a:cs typeface="Arial" pitchFamily="34" charset="0"/>
              </a:defRPr>
            </a:lvl3pPr>
            <a:lvl4pPr algn="l" defTabSz="45720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200">
                <a:solidFill>
                  <a:srgbClr val="006633"/>
                </a:solidFill>
                <a:latin typeface="Garamond" pitchFamily="18" charset="0"/>
                <a:cs typeface="Arial" pitchFamily="34" charset="0"/>
              </a:defRPr>
            </a:lvl4pPr>
            <a:lvl5pPr algn="l" defTabSz="45720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200">
                <a:solidFill>
                  <a:srgbClr val="006633"/>
                </a:solidFill>
                <a:latin typeface="Garamond" pitchFamily="18" charset="0"/>
                <a:cs typeface="Arial" pitchFamily="34" charset="0"/>
              </a:defRPr>
            </a:lvl5pPr>
            <a:lvl6pPr marL="2514600" indent="-228600" algn="l" defTabSz="457200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4200">
                <a:solidFill>
                  <a:srgbClr val="006633"/>
                </a:solidFill>
                <a:latin typeface="Garamond" pitchFamily="18" charset="0"/>
                <a:cs typeface="Arial" pitchFamily="34" charset="0"/>
              </a:defRPr>
            </a:lvl6pPr>
            <a:lvl7pPr marL="2971800" indent="-228600" algn="l" defTabSz="457200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4200">
                <a:solidFill>
                  <a:srgbClr val="006633"/>
                </a:solidFill>
                <a:latin typeface="Garamond" pitchFamily="18" charset="0"/>
                <a:cs typeface="Arial" pitchFamily="34" charset="0"/>
              </a:defRPr>
            </a:lvl7pPr>
            <a:lvl8pPr marL="3429000" indent="-228600" algn="l" defTabSz="457200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4200">
                <a:solidFill>
                  <a:srgbClr val="006633"/>
                </a:solidFill>
                <a:latin typeface="Garamond" pitchFamily="18" charset="0"/>
                <a:cs typeface="Arial" pitchFamily="34" charset="0"/>
              </a:defRPr>
            </a:lvl8pPr>
            <a:lvl9pPr marL="3886200" indent="-228600" algn="l" defTabSz="457200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4200">
                <a:solidFill>
                  <a:srgbClr val="006633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eaLnBrk="1" hangingPunct="1"/>
            <a:r>
              <a:rPr lang="en-US" altLang="he-IL" sz="3200" kern="0" dirty="0"/>
              <a:t>GSM </a:t>
            </a:r>
          </a:p>
          <a:p>
            <a:pPr eaLnBrk="1" hangingPunct="1"/>
            <a:r>
              <a:rPr lang="en-US" altLang="he-IL" sz="3200" kern="0" dirty="0"/>
              <a:t>Handshake, </a:t>
            </a:r>
          </a:p>
          <a:p>
            <a:pPr eaLnBrk="1" hangingPunct="1"/>
            <a:r>
              <a:rPr lang="en-US" altLang="he-IL" sz="3200" kern="0" dirty="0"/>
              <a:t>With </a:t>
            </a:r>
          </a:p>
          <a:p>
            <a:pPr eaLnBrk="1" hangingPunct="1"/>
            <a:r>
              <a:rPr lang="en-US" altLang="he-IL" sz="3200" kern="0" dirty="0"/>
              <a:t>Cipher-negotiation. </a:t>
            </a:r>
            <a:endParaRPr lang="he-IL" altLang="he-IL" sz="3200" kern="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BE17C3C-196E-FA4B-8DCD-C567AC21B4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9466" y="325619"/>
            <a:ext cx="6387719" cy="6369095"/>
          </a:xfrm>
          <a:prstGeom prst="rect">
            <a:avLst/>
          </a:prstGeom>
        </p:spPr>
      </p:pic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9A5B1FF2-1CFC-DA4A-81EB-06A0607E0AEC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20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25143735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DD04B4-F21B-4879-96C6-07D99808B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Cipher mode messages, negotiation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1CADF3-7AD8-4830-9031-D46807B91C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Mobile sends list of supported ciphers</a:t>
            </a:r>
          </a:p>
          <a:p>
            <a:r>
              <a:rPr lang="en-US" dirty="0"/>
              <a:t>VN sends choice in: CIPH</a:t>
            </a:r>
            <a:r>
              <a:rPr lang="en-US" dirty="0">
                <a:solidFill>
                  <a:srgbClr val="0070C0"/>
                </a:solidFill>
              </a:rPr>
              <a:t>MOD</a:t>
            </a:r>
            <a:r>
              <a:rPr lang="en-US" b="1" dirty="0"/>
              <a:t>CMD</a:t>
            </a:r>
          </a:p>
          <a:p>
            <a:pPr lvl="1"/>
            <a:r>
              <a:rPr lang="en-US" b="1" dirty="0"/>
              <a:t>Cipher </a:t>
            </a:r>
            <a:r>
              <a:rPr lang="en-US" b="1" dirty="0">
                <a:solidFill>
                  <a:srgbClr val="0070C0"/>
                </a:solidFill>
              </a:rPr>
              <a:t>Mode</a:t>
            </a:r>
            <a:r>
              <a:rPr lang="en-US" b="1" dirty="0"/>
              <a:t> Command</a:t>
            </a:r>
          </a:p>
          <a:p>
            <a:r>
              <a:rPr lang="en-US" dirty="0"/>
              <a:t>Mobile confirms by sending </a:t>
            </a:r>
            <a:r>
              <a:rPr lang="en-US" u="sng" dirty="0"/>
              <a:t>encrypted:</a:t>
            </a:r>
            <a:r>
              <a:rPr lang="en-US" dirty="0"/>
              <a:t> CIPH</a:t>
            </a:r>
            <a:r>
              <a:rPr lang="en-US" dirty="0">
                <a:solidFill>
                  <a:srgbClr val="0070C0"/>
                </a:solidFill>
              </a:rPr>
              <a:t>MOD</a:t>
            </a:r>
            <a:r>
              <a:rPr lang="en-US" b="1" dirty="0"/>
              <a:t>COM: cipher </a:t>
            </a:r>
            <a:r>
              <a:rPr lang="en-US" b="1" dirty="0">
                <a:solidFill>
                  <a:srgbClr val="0070C0"/>
                </a:solidFill>
              </a:rPr>
              <a:t>mode</a:t>
            </a:r>
            <a:r>
              <a:rPr lang="en-US" b="1" dirty="0"/>
              <a:t> complete</a:t>
            </a:r>
          </a:p>
          <a:p>
            <a:pPr lvl="1"/>
            <a:r>
              <a:rPr lang="en-US" dirty="0"/>
              <a:t>If not received (in few msecs), VN disconnects</a:t>
            </a:r>
          </a:p>
          <a:p>
            <a:r>
              <a:rPr lang="en-US" dirty="0"/>
              <a:t>VN Acks: CIPH</a:t>
            </a:r>
            <a:r>
              <a:rPr lang="en-US" dirty="0">
                <a:solidFill>
                  <a:srgbClr val="0070C0"/>
                </a:solidFill>
              </a:rPr>
              <a:t>MOD</a:t>
            </a:r>
            <a:r>
              <a:rPr lang="en-US" b="1" dirty="0"/>
              <a:t>OK: cipher </a:t>
            </a:r>
            <a:r>
              <a:rPr lang="en-US" b="1" dirty="0">
                <a:solidFill>
                  <a:srgbClr val="0070C0"/>
                </a:solidFill>
              </a:rPr>
              <a:t>mode</a:t>
            </a:r>
            <a:r>
              <a:rPr lang="en-US" b="1" dirty="0"/>
              <a:t> Ok</a:t>
            </a:r>
          </a:p>
          <a:p>
            <a:pPr lvl="1"/>
            <a:r>
              <a:rPr lang="en-US" dirty="0"/>
              <a:t>If not received, mobile resends CIPH</a:t>
            </a:r>
            <a:r>
              <a:rPr lang="en-US" dirty="0">
                <a:solidFill>
                  <a:srgbClr val="0070C0"/>
                </a:solidFill>
              </a:rPr>
              <a:t>MOD</a:t>
            </a:r>
            <a:r>
              <a:rPr lang="en-US" b="1" dirty="0"/>
              <a:t>COM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9E8D4A-1AC6-434C-BB33-6D8A2F7AF08A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21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40891834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8D91A-BCBA-4911-A346-69431EC9B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GSM </a:t>
            </a:r>
            <a:r>
              <a:rPr lang="en-US" sz="4000" dirty="0" err="1"/>
              <a:t>ciphersuite</a:t>
            </a:r>
            <a:r>
              <a:rPr lang="en-US" sz="4000" dirty="0"/>
              <a:t> facts: for fun and profit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D288535-E64F-427D-BDA3-37E4B489664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88938" y="1055688"/>
                <a:ext cx="8228013" cy="4979988"/>
              </a:xfrm>
            </p:spPr>
            <p:txBody>
              <a:bodyPr/>
              <a:lstStyle/>
              <a:p>
                <a:r>
                  <a:rPr lang="en-US" sz="2800" dirty="0"/>
                  <a:t>GSM uses same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2800" dirty="0"/>
                  <a:t> for all ciphers</a:t>
                </a:r>
              </a:p>
              <a:p>
                <a:r>
                  <a:rPr lang="en-US" sz="2800" dirty="0"/>
                  <a:t>CTO attack on A5/2 requires 900 bits, 1 sec</a:t>
                </a:r>
              </a:p>
              <a:p>
                <a:pPr lvl="1"/>
                <a:r>
                  <a:rPr lang="en-US" sz="2400" dirty="0"/>
                  <a:t>If ciphertext is after GSM’s ECC, of course</a:t>
                </a:r>
              </a:p>
              <a:p>
                <a:pPr lvl="1"/>
                <a:r>
                  <a:rPr lang="en-US" sz="2400" dirty="0"/>
                  <a:t>Lots of redundancy</a:t>
                </a:r>
              </a:p>
              <a:p>
                <a:r>
                  <a:rPr lang="en-US" sz="2800" dirty="0"/>
                  <a:t>Visited networks don’t downgrade to A5/2</a:t>
                </a:r>
              </a:p>
              <a:p>
                <a:r>
                  <a:rPr lang="en-US" sz="2800" dirty="0"/>
                  <a:t>Mobile encrypts, sends CIPH</a:t>
                </a:r>
                <a:r>
                  <a:rPr lang="en-US" sz="2800" dirty="0">
                    <a:solidFill>
                      <a:srgbClr val="0070C0"/>
                    </a:solidFill>
                  </a:rPr>
                  <a:t>MOD</a:t>
                </a:r>
                <a:r>
                  <a:rPr lang="en-US" sz="2800" b="1" dirty="0"/>
                  <a:t>COM</a:t>
                </a:r>
              </a:p>
              <a:p>
                <a:pPr lvl="1"/>
                <a:r>
                  <a:rPr lang="en-US" sz="2400" dirty="0"/>
                  <a:t>Resends (in few msecs) if no CIPH</a:t>
                </a:r>
                <a:r>
                  <a:rPr lang="en-US" sz="2400" dirty="0">
                    <a:solidFill>
                      <a:srgbClr val="0070C0"/>
                    </a:solidFill>
                  </a:rPr>
                  <a:t>MOD</a:t>
                </a:r>
                <a:r>
                  <a:rPr lang="en-US" sz="2400" b="1" dirty="0"/>
                  <a:t>OK</a:t>
                </a:r>
              </a:p>
              <a:p>
                <a:pPr lvl="1"/>
                <a:r>
                  <a:rPr lang="en-US" sz="2400" dirty="0"/>
                  <a:t>New encryption each time (counter)</a:t>
                </a:r>
              </a:p>
              <a:p>
                <a:pPr lvl="1"/>
                <a:r>
                  <a:rPr lang="en-US" sz="2400" dirty="0"/>
                  <a:t>456bit message (after ECC)</a:t>
                </a:r>
              </a:p>
              <a:p>
                <a:r>
                  <a:rPr lang="en-US" sz="2800" dirty="0"/>
                  <a:t>Allow 12s delay for the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800" dirty="0"/>
                  <a:t> message </a:t>
                </a:r>
              </a:p>
              <a:p>
                <a:endParaRPr lang="en-US" sz="2800" dirty="0"/>
              </a:p>
              <a:p>
                <a:endParaRPr lang="en-US" sz="2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D288535-E64F-427D-BDA3-37E4B489664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8938" y="1055688"/>
                <a:ext cx="8228013" cy="4979988"/>
              </a:xfrm>
              <a:blipFill>
                <a:blip r:embed="rId2"/>
                <a:stretch>
                  <a:fillRect l="-1233" t="-1272" b="-17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C2C3DD-90A3-104D-BF08-9B3B3F00ED70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22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1339556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he-IL" dirty="0"/>
              <a:t>Simplified Downgrade Attack</a:t>
            </a:r>
            <a:endParaRPr lang="he-IL" altLang="he-IL" dirty="0"/>
          </a:p>
        </p:txBody>
      </p:sp>
      <p:sp>
        <p:nvSpPr>
          <p:cNvPr id="133123" name="Content Placeholder 2"/>
          <p:cNvSpPr>
            <a:spLocks noGrp="1"/>
          </p:cNvSpPr>
          <p:nvPr>
            <p:ph idx="1"/>
          </p:nvPr>
        </p:nvSpPr>
        <p:spPr>
          <a:xfrm>
            <a:off x="463030" y="1055688"/>
            <a:ext cx="8228013" cy="4979988"/>
          </a:xfrm>
        </p:spPr>
        <p:txBody>
          <a:bodyPr/>
          <a:lstStyle/>
          <a:p>
            <a:pPr marL="0" lvl="0" indent="0" eaLnBrk="1" hangingPunct="1">
              <a:buNone/>
            </a:pPr>
            <a:r>
              <a:rPr lang="en-US" altLang="he-IL" sz="2000" dirty="0">
                <a:solidFill>
                  <a:schemeClr val="tx1"/>
                </a:solidFill>
              </a:rPr>
              <a:t>Efficient attack known only for A5/2; Client, Visited-net normally prefers A5/3 or A5/1, which are harder to break. Attack forces use of A5/2 !!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4641D1-FF7F-1C4E-B932-14B66BE1A4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444" y="1733549"/>
            <a:ext cx="6732856" cy="512445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35" name="Slide Number Placeholder 3">
            <a:extLst>
              <a:ext uri="{FF2B5EF4-FFF2-40B4-BE49-F238E27FC236}">
                <a16:creationId xmlns:a16="http://schemas.microsoft.com/office/drawing/2014/main" id="{7CEC270E-D3F9-514B-AE54-EA3B314485F2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23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17848900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31EAA-02CA-2A47-8882-2311A33A0D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Simplified downgrade attack - Fails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8E53C6-011E-0E4D-8E07-9A134B7E5A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Fails in practice due to two reasons:</a:t>
            </a:r>
          </a:p>
          <a:p>
            <a:pPr lvl="1"/>
            <a:r>
              <a:rPr lang="en-US" sz="2400" dirty="0">
                <a:solidFill>
                  <a:schemeClr val="tx1"/>
                </a:solidFill>
              </a:rPr>
              <a:t>VN would time-out since CIPH</a:t>
            </a:r>
            <a:r>
              <a:rPr lang="en-US" sz="2400" dirty="0">
                <a:solidFill>
                  <a:srgbClr val="0070C0"/>
                </a:solidFill>
              </a:rPr>
              <a:t>MOD</a:t>
            </a:r>
            <a:r>
              <a:rPr lang="en-US" sz="2400" b="1" dirty="0">
                <a:solidFill>
                  <a:schemeClr val="tx1"/>
                </a:solidFill>
              </a:rPr>
              <a:t>COM i</a:t>
            </a:r>
            <a:r>
              <a:rPr lang="en-US" sz="2400" dirty="0">
                <a:solidFill>
                  <a:schemeClr val="tx1"/>
                </a:solidFill>
              </a:rPr>
              <a:t>s not received in few milliseconds</a:t>
            </a:r>
          </a:p>
          <a:p>
            <a:pPr lvl="2"/>
            <a:r>
              <a:rPr lang="en-US" sz="2000" dirty="0">
                <a:solidFill>
                  <a:schemeClr val="tx1"/>
                </a:solidFill>
              </a:rPr>
              <a:t>A5/2 CTO attacker requires a second to reveal the key.</a:t>
            </a:r>
          </a:p>
          <a:p>
            <a:pPr lvl="1"/>
            <a:r>
              <a:rPr lang="en-US" sz="2400" dirty="0">
                <a:solidFill>
                  <a:schemeClr val="tx1"/>
                </a:solidFill>
              </a:rPr>
              <a:t>And CIPH</a:t>
            </a:r>
            <a:r>
              <a:rPr lang="en-US" sz="2400" dirty="0">
                <a:solidFill>
                  <a:srgbClr val="0070C0"/>
                </a:solidFill>
              </a:rPr>
              <a:t>MOD</a:t>
            </a:r>
            <a:r>
              <a:rPr lang="en-US" sz="2400" b="1" dirty="0">
                <a:solidFill>
                  <a:schemeClr val="tx1"/>
                </a:solidFill>
              </a:rPr>
              <a:t>COM </a:t>
            </a:r>
            <a:r>
              <a:rPr lang="en-US" sz="2400" dirty="0">
                <a:solidFill>
                  <a:schemeClr val="tx1"/>
                </a:solidFill>
              </a:rPr>
              <a:t>is only 456 bits</a:t>
            </a:r>
          </a:p>
          <a:p>
            <a:pPr lvl="2"/>
            <a:r>
              <a:rPr lang="en-US" sz="2000" dirty="0">
                <a:solidFill>
                  <a:schemeClr val="tx1"/>
                </a:solidFill>
              </a:rPr>
              <a:t>A5/2 CTO attacker requires 900 bits.</a:t>
            </a:r>
          </a:p>
          <a:p>
            <a:pPr lvl="1"/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85F575-2F47-4248-96E3-8149C1489601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24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12848401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Title 1"/>
          <p:cNvSpPr>
            <a:spLocks noGrp="1"/>
          </p:cNvSpPr>
          <p:nvPr>
            <p:ph type="title"/>
          </p:nvPr>
        </p:nvSpPr>
        <p:spPr>
          <a:xfrm>
            <a:off x="418056" y="187759"/>
            <a:ext cx="8296275" cy="777875"/>
          </a:xfrm>
        </p:spPr>
        <p:txBody>
          <a:bodyPr/>
          <a:lstStyle/>
          <a:p>
            <a:pPr eaLnBrk="1" hangingPunct="1"/>
            <a:r>
              <a:rPr lang="en-US" altLang="he-IL" sz="4400" dirty="0"/>
              <a:t>Real Downgrade Attack</a:t>
            </a:r>
            <a:br>
              <a:rPr lang="he-IL" altLang="he-IL" dirty="0">
                <a:solidFill>
                  <a:srgbClr val="00A249"/>
                </a:solidFill>
              </a:rPr>
            </a:br>
            <a:endParaRPr lang="he-IL" altLang="he-IL" dirty="0">
              <a:solidFill>
                <a:srgbClr val="00A249"/>
              </a:solidFill>
            </a:endParaRPr>
          </a:p>
        </p:txBody>
      </p:sp>
      <p:sp>
        <p:nvSpPr>
          <p:cNvPr id="133123" name="Content Placeholder 2"/>
          <p:cNvSpPr>
            <a:spLocks noGrp="1"/>
          </p:cNvSpPr>
          <p:nvPr>
            <p:ph idx="1"/>
          </p:nvPr>
        </p:nvSpPr>
        <p:spPr>
          <a:xfrm>
            <a:off x="418056" y="962301"/>
            <a:ext cx="8228013" cy="715524"/>
          </a:xfrm>
        </p:spPr>
        <p:txBody>
          <a:bodyPr/>
          <a:lstStyle/>
          <a:p>
            <a:pPr marL="0" lvl="0" indent="0" eaLnBrk="1" hangingPunct="1">
              <a:buNone/>
            </a:pPr>
            <a:r>
              <a:rPr lang="en-US" altLang="he-IL" sz="2000" dirty="0">
                <a:solidFill>
                  <a:schemeClr val="tx1"/>
                </a:solidFill>
              </a:rPr>
              <a:t>Works even if VN insists to use A5/1; attacker tricks client to use A5/2. That suffices, since GSM uses same key for all cryptosystems!</a:t>
            </a:r>
          </a:p>
        </p:txBody>
      </p:sp>
      <p:sp>
        <p:nvSpPr>
          <p:cNvPr id="48" name="Slide Number Placeholder 3">
            <a:extLst>
              <a:ext uri="{FF2B5EF4-FFF2-40B4-BE49-F238E27FC236}">
                <a16:creationId xmlns:a16="http://schemas.microsoft.com/office/drawing/2014/main" id="{610CF3B0-5FED-0B4C-9874-BD03B6497DC2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25</a:t>
            </a:fld>
            <a:endParaRPr lang="he-IL" altLang="he-IL" sz="18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EA30A04-DD07-BA4F-B9E4-CE75270000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422" y="1677825"/>
            <a:ext cx="6200538" cy="494939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4F11607-F241-B049-B732-15421EAC8AEB}"/>
              </a:ext>
            </a:extLst>
          </p:cNvPr>
          <p:cNvSpPr txBox="1"/>
          <p:nvPr/>
        </p:nvSpPr>
        <p:spPr>
          <a:xfrm>
            <a:off x="7132320" y="3200400"/>
            <a:ext cx="20116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</a:rPr>
              <a:t>The 12 sec delay allows that!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713BC28-4FF2-B24B-9123-A8ABD2FDD4F5}"/>
              </a:ext>
            </a:extLst>
          </p:cNvPr>
          <p:cNvSpPr txBox="1"/>
          <p:nvPr/>
        </p:nvSpPr>
        <p:spPr>
          <a:xfrm>
            <a:off x="7132320" y="3973171"/>
            <a:ext cx="201168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</a:rPr>
              <a:t>Retransmissions of CIPHERMODCOM provides the attacker with more than 900 bits of ciphertext!</a:t>
            </a:r>
          </a:p>
        </p:txBody>
      </p:sp>
    </p:spTree>
    <p:extLst>
      <p:ext uri="{BB962C8B-B14F-4D97-AF65-F5344CB8AC3E}">
        <p14:creationId xmlns:p14="http://schemas.microsoft.com/office/powerpoint/2010/main" val="20366917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220663" y="420688"/>
            <a:ext cx="8923337" cy="2888569"/>
          </a:xfrm>
        </p:spPr>
        <p:txBody>
          <a:bodyPr/>
          <a:lstStyle/>
          <a:p>
            <a:pPr algn="ctr"/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  <a:t>Improving Resiliency to Key Exposure</a:t>
            </a: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endParaRPr lang="en-US" sz="3000" i="1" dirty="0"/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EDE76CF0-FF21-194E-BB71-43D5B788A458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26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29482312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8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95300" y="290513"/>
            <a:ext cx="8153400" cy="733425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en-US" sz="4400" dirty="0"/>
              <a:t>Forward Secrecy 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183" name="Rectangle 3"/>
              <p:cNvSpPr>
                <a:spLocks noGrp="1" noChangeArrowheads="1"/>
              </p:cNvSpPr>
              <p:nvPr>
                <p:ph type="body" idx="4294967295"/>
              </p:nvPr>
            </p:nvSpPr>
            <p:spPr>
              <a:xfrm>
                <a:off x="285789" y="1073089"/>
                <a:ext cx="8568952" cy="2116159"/>
              </a:xfrm>
            </p:spPr>
            <p:txBody>
              <a:bodyPr/>
              <a:lstStyle/>
              <a:p>
                <a:pPr marL="341313" indent="-341313" eaLnBrk="1" hangingPunct="1">
                  <a:lnSpc>
                    <a:spcPct val="90000"/>
                  </a:lnSpc>
                  <a:spcBef>
                    <a:spcPts val="650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800" b="1" dirty="0">
                    <a:solidFill>
                      <a:schemeClr val="tx1"/>
                    </a:solidFill>
                  </a:rPr>
                  <a:t>So far: </a:t>
                </a:r>
                <a:r>
                  <a:rPr lang="en-US" altLang="en-US" sz="2800" dirty="0">
                    <a:solidFill>
                      <a:schemeClr val="tx1"/>
                    </a:solidFill>
                  </a:rPr>
                  <a:t>session key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en-US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⇏</m:t>
                    </m:r>
                    <m:sSub>
                      <m:sSubPr>
                        <m:ctrlPr>
                          <a:rPr lang="en-US" alt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en-US" sz="28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en-US" sz="2000" dirty="0">
                    <a:solidFill>
                      <a:schemeClr val="tx1"/>
                    </a:solidFill>
                  </a:rPr>
                  <a:t>(expose no other keys) </a:t>
                </a:r>
              </a:p>
              <a:p>
                <a:pPr marL="798513" lvl="1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400" dirty="0">
                    <a:solidFill>
                      <a:schemeClr val="tx1"/>
                    </a:solidFill>
                  </a:rPr>
                  <a:t>And master key was fixed for all sessions</a:t>
                </a:r>
              </a:p>
              <a:p>
                <a:pPr marL="341313" indent="-341313" eaLnBrk="1" hangingPunct="1">
                  <a:lnSpc>
                    <a:spcPct val="90000"/>
                  </a:lnSpc>
                  <a:spcBef>
                    <a:spcPts val="650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800" dirty="0">
                    <a:solidFill>
                      <a:srgbClr val="FF0000"/>
                    </a:solidFill>
                  </a:rPr>
                  <a:t>Idea: we can do better!</a:t>
                </a:r>
              </a:p>
              <a:p>
                <a:pPr marL="798513" lvl="1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400" dirty="0">
                    <a:solidFill>
                      <a:srgbClr val="FF0000"/>
                    </a:solidFill>
                  </a:rPr>
                  <a:t>Change the master key each session: </a:t>
                </a:r>
                <a:r>
                  <a:rPr lang="en-US" altLang="en-US" sz="2400" i="1" dirty="0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MK</a:t>
                </a:r>
                <a:r>
                  <a:rPr lang="en-US" altLang="en-US" sz="2400" i="1" baseline="-25000" dirty="0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en-US" altLang="en-US" sz="2400" i="1" dirty="0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, MK</a:t>
                </a:r>
                <a:r>
                  <a:rPr lang="en-US" altLang="en-US" sz="2400" i="1" baseline="-25000" dirty="0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 </a:t>
                </a:r>
                <a:r>
                  <a:rPr lang="en-US" altLang="en-US" sz="2400" i="1" dirty="0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,…</a:t>
                </a:r>
                <a:endParaRPr lang="en-US" altLang="en-US" sz="2400" dirty="0">
                  <a:solidFill>
                    <a:srgbClr val="FF0000"/>
                  </a:solidFill>
                </a:endParaRPr>
              </a:p>
              <a:p>
                <a:pPr marL="341313" indent="-341313" eaLnBrk="1" hangingPunct="1">
                  <a:lnSpc>
                    <a:spcPct val="90000"/>
                  </a:lnSpc>
                  <a:spcBef>
                    <a:spcPts val="650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800" dirty="0">
                    <a:solidFill>
                      <a:srgbClr val="FF0000"/>
                    </a:solidFill>
                  </a:rPr>
                  <a:t>Forward Secrecy (FS)</a:t>
                </a:r>
                <a:r>
                  <a:rPr lang="en-US" altLang="en-US" sz="2800" dirty="0"/>
                  <a:t>: </a:t>
                </a:r>
                <a:r>
                  <a:rPr lang="en-US" altLang="en-US" sz="2800" u="sng" dirty="0"/>
                  <a:t>master</a:t>
                </a:r>
                <a:r>
                  <a:rPr lang="en-US" altLang="en-US" sz="2800" dirty="0"/>
                  <a:t> key </a:t>
                </a:r>
                <a:r>
                  <a:rPr lang="en-US" altLang="en-US" sz="2800" i="1" dirty="0" err="1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MK</a:t>
                </a:r>
                <a:r>
                  <a:rPr lang="en-US" altLang="en-US" sz="2800" i="1" baseline="-25000" dirty="0" err="1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altLang="en-US" sz="2800" i="1" baseline="-25000" dirty="0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⇏</m:t>
                    </m:r>
                    <m:sSub>
                      <m:sSubPr>
                        <m:ctrlPr>
                          <a:rPr lang="en-US" alt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en-US" sz="2800" dirty="0">
                    <a:solidFill>
                      <a:schemeClr val="tx1"/>
                    </a:solidFill>
                  </a:rPr>
                  <a:t> </a:t>
                </a:r>
              </a:p>
              <a:p>
                <a:pPr marL="798513" lvl="1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400" dirty="0">
                    <a:solidFill>
                      <a:schemeClr val="tx1"/>
                    </a:solidFill>
                  </a:rPr>
                  <a:t>I.e.,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altLang="en-US" sz="2400" i="1" dirty="0" smtClean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MK</m:t>
                        </m:r>
                      </m:e>
                      <m:sub>
                        <m:r>
                          <a:rPr lang="en-US" alt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en-US" sz="2400" i="1" baseline="-25000" dirty="0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en-US" sz="2400" dirty="0">
                    <a:solidFill>
                      <a:schemeClr val="tx1"/>
                    </a:solidFill>
                  </a:rPr>
                  <a:t>(and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en-US" sz="2400" dirty="0">
                    <a:solidFill>
                      <a:schemeClr val="tx1"/>
                    </a:solidFill>
                  </a:rPr>
                  <a:t>) don’t expose </a:t>
                </a:r>
                <a:r>
                  <a:rPr lang="en-US" altLang="en-US" sz="2400" dirty="0"/>
                  <a:t>keys, communication of </a:t>
                </a:r>
                <a:r>
                  <a:rPr lang="en-US" altLang="en-US" sz="2400" u="sng" dirty="0"/>
                  <a:t>previous</a:t>
                </a:r>
                <a:r>
                  <a:rPr lang="en-US" altLang="en-US" sz="2400" dirty="0"/>
                  <a:t> sessions </a:t>
                </a:r>
                <a14:m>
                  <m:oMath xmlns:m="http://schemas.openxmlformats.org/officeDocument/2006/math">
                    <m:r>
                      <a:rPr lang="en-US" alt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en-US" sz="2400" dirty="0">
                    <a:solidFill>
                      <a:schemeClr val="tx1"/>
                    </a:solidFill>
                  </a:rPr>
                  <a:t> </a:t>
                </a:r>
                <a:endParaRPr lang="en-US" altLang="en-US" sz="2400" dirty="0"/>
              </a:p>
              <a:p>
                <a:pPr marL="341313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endParaRPr lang="en-US" altLang="en-US" sz="2800" dirty="0"/>
              </a:p>
            </p:txBody>
          </p:sp>
        </mc:Choice>
        <mc:Fallback xmlns="">
          <p:sp>
            <p:nvSpPr>
              <p:cNvPr id="50183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285789" y="1073089"/>
                <a:ext cx="8568952" cy="2116159"/>
              </a:xfrm>
              <a:blipFill>
                <a:blip r:embed="rId3"/>
                <a:stretch>
                  <a:fillRect l="-498" t="-4899" b="-518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ounded Rectangle 6"/>
          <p:cNvSpPr/>
          <p:nvPr/>
        </p:nvSpPr>
        <p:spPr bwMode="auto">
          <a:xfrm>
            <a:off x="609825" y="4292177"/>
            <a:ext cx="2016224" cy="864096"/>
          </a:xfrm>
          <a:prstGeom prst="roundRect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en-US" b="1" dirty="0"/>
              <a:t>Secure</a:t>
            </a:r>
            <a:br>
              <a:rPr lang="en-US" altLang="en-US" i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i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MK</a:t>
            </a:r>
            <a:r>
              <a:rPr lang="en-US" altLang="en-US" i="1" baseline="-250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US" sz="2000" dirty="0">
              <a:solidFill>
                <a:srgbClr val="FFFF00"/>
              </a:solidFill>
            </a:endParaRPr>
          </a:p>
        </p:txBody>
      </p:sp>
      <p:sp>
        <p:nvSpPr>
          <p:cNvPr id="8" name="Rounded Rectangle 7"/>
          <p:cNvSpPr/>
          <p:nvPr/>
        </p:nvSpPr>
        <p:spPr bwMode="auto">
          <a:xfrm>
            <a:off x="3562153" y="4292177"/>
            <a:ext cx="2016224" cy="864096"/>
          </a:xfrm>
          <a:prstGeom prst="roundRect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en-US" b="1" dirty="0"/>
              <a:t>Keys Exposed</a:t>
            </a:r>
          </a:p>
          <a:p>
            <a:pPr algn="ctr"/>
            <a:r>
              <a:rPr lang="en-US" altLang="en-US" i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MK</a:t>
            </a:r>
            <a:r>
              <a:rPr lang="he-IL" altLang="en-US" i="1" baseline="-250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sz="2000" dirty="0">
              <a:solidFill>
                <a:srgbClr val="FFFF00"/>
              </a:solidFill>
            </a:endParaRPr>
          </a:p>
        </p:txBody>
      </p:sp>
      <p:sp>
        <p:nvSpPr>
          <p:cNvPr id="9" name="Rounded Rectangle 8"/>
          <p:cNvSpPr/>
          <p:nvPr/>
        </p:nvSpPr>
        <p:spPr bwMode="auto">
          <a:xfrm>
            <a:off x="6443187" y="4274410"/>
            <a:ext cx="2016224" cy="864096"/>
          </a:xfrm>
          <a:prstGeom prst="roundRect">
            <a:avLst/>
          </a:prstGeom>
          <a:solidFill>
            <a:srgbClr val="C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en-US" b="1" dirty="0"/>
              <a:t>Stays insecure</a:t>
            </a:r>
          </a:p>
          <a:p>
            <a:pPr algn="ctr"/>
            <a:r>
              <a:rPr lang="en-US" altLang="en-US" i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MK</a:t>
            </a:r>
            <a:r>
              <a:rPr lang="he-IL" altLang="en-US" i="1" baseline="-250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en-US" sz="2000" dirty="0">
              <a:solidFill>
                <a:srgbClr val="FFFF00"/>
              </a:solidFill>
            </a:endParaRPr>
          </a:p>
        </p:txBody>
      </p:sp>
      <p:cxnSp>
        <p:nvCxnSpPr>
          <p:cNvPr id="10" name="Straight Arrow Connector 9"/>
          <p:cNvCxnSpPr>
            <a:stCxn id="7" idx="3"/>
            <a:endCxn id="8" idx="1"/>
          </p:cNvCxnSpPr>
          <p:nvPr/>
        </p:nvCxnSpPr>
        <p:spPr bwMode="auto">
          <a:xfrm>
            <a:off x="2626049" y="4724225"/>
            <a:ext cx="936104" cy="0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Straight Arrow Connector 10"/>
          <p:cNvCxnSpPr>
            <a:stCxn id="8" idx="3"/>
            <a:endCxn id="9" idx="1"/>
          </p:cNvCxnSpPr>
          <p:nvPr/>
        </p:nvCxnSpPr>
        <p:spPr bwMode="auto">
          <a:xfrm flipV="1">
            <a:off x="5578377" y="4706458"/>
            <a:ext cx="864810" cy="17767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Straight Arrow Connector 11"/>
          <p:cNvCxnSpPr>
            <a:stCxn id="9" idx="3"/>
          </p:cNvCxnSpPr>
          <p:nvPr/>
        </p:nvCxnSpPr>
        <p:spPr bwMode="auto">
          <a:xfrm>
            <a:off x="8459411" y="4706458"/>
            <a:ext cx="360040" cy="0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Straight Arrow Connector 12"/>
          <p:cNvCxnSpPr>
            <a:stCxn id="7" idx="2"/>
          </p:cNvCxnSpPr>
          <p:nvPr/>
        </p:nvCxnSpPr>
        <p:spPr bwMode="auto">
          <a:xfrm>
            <a:off x="1617937" y="5156273"/>
            <a:ext cx="1152128" cy="432045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Straight Arrow Connector 13"/>
          <p:cNvCxnSpPr>
            <a:stCxn id="8" idx="2"/>
          </p:cNvCxnSpPr>
          <p:nvPr/>
        </p:nvCxnSpPr>
        <p:spPr bwMode="auto">
          <a:xfrm>
            <a:off x="4570265" y="5156273"/>
            <a:ext cx="1008112" cy="432045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925551" y="5622393"/>
                <a:ext cx="3067126" cy="40011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marL="0" lvl="1" inden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en-US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𝑃𝑅𝐹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en-US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𝑀𝐾</m:t>
                              </m:r>
                            </m:e>
                            <m:sub>
                              <m:r>
                                <a:rPr lang="en-US" alt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r>
                        <a:rPr lang="en-US" alt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alt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(1)||</m:t>
                      </m:r>
                      <m:sSub>
                        <m:sSubPr>
                          <m:ctrlP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alt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(1))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551" y="5622393"/>
                <a:ext cx="3067126" cy="400110"/>
              </a:xfrm>
              <a:prstGeom prst="rect">
                <a:avLst/>
              </a:prstGeom>
              <a:blipFill>
                <a:blip r:embed="rId4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4377944" y="5628485"/>
                <a:ext cx="3071738" cy="40011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 marL="0" lvl="1" inden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en-US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𝑃𝑅𝐹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en-US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𝑀𝐾</m:t>
                              </m:r>
                            </m:e>
                            <m:sub>
                              <m:r>
                                <a:rPr lang="en-US" alt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r>
                        <a:rPr lang="en-US" alt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alt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(2)||</m:t>
                      </m:r>
                      <m:sSub>
                        <m:sSubPr>
                          <m:ctrlP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alt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(2))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7944" y="5628485"/>
                <a:ext cx="3071738" cy="400110"/>
              </a:xfrm>
              <a:prstGeom prst="rect">
                <a:avLst/>
              </a:prstGeom>
              <a:blipFill>
                <a:blip r:embed="rId5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/>
          <p:cNvCxnSpPr/>
          <p:nvPr/>
        </p:nvCxnSpPr>
        <p:spPr bwMode="auto">
          <a:xfrm>
            <a:off x="7449682" y="5138506"/>
            <a:ext cx="1008112" cy="432045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02EF4F9-C781-4B8F-A68A-DD43728DFEA9}"/>
                  </a:ext>
                </a:extLst>
              </p:cNvPr>
              <p:cNvSpPr txBox="1"/>
              <p:nvPr/>
            </p:nvSpPr>
            <p:spPr>
              <a:xfrm>
                <a:off x="7867035" y="5622393"/>
                <a:ext cx="987706" cy="40011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 marL="0" lvl="1" inden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en-US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=…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02EF4F9-C781-4B8F-A68A-DD43728DFE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7035" y="5622393"/>
                <a:ext cx="987706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Slide Number Placeholder 3">
            <a:extLst>
              <a:ext uri="{FF2B5EF4-FFF2-40B4-BE49-F238E27FC236}">
                <a16:creationId xmlns:a16="http://schemas.microsoft.com/office/drawing/2014/main" id="{5F9A185E-9CC8-F345-9267-997A09AB75E7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27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118598200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01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01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01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01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5" grpId="0" animBg="1"/>
      <p:bldP spid="16" grpId="0" animBg="1"/>
      <p:bldP spid="17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8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86031" y="305707"/>
            <a:ext cx="8153400" cy="733425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en-US" sz="4400" dirty="0"/>
              <a:t>Forward Secrecy II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183" name="Rectangle 3"/>
              <p:cNvSpPr>
                <a:spLocks noGrp="1" noChangeArrowheads="1"/>
              </p:cNvSpPr>
              <p:nvPr>
                <p:ph type="body" idx="4294967295"/>
              </p:nvPr>
            </p:nvSpPr>
            <p:spPr>
              <a:xfrm>
                <a:off x="179512" y="1068099"/>
                <a:ext cx="8568952" cy="1568813"/>
              </a:xfrm>
            </p:spPr>
            <p:txBody>
              <a:bodyPr/>
              <a:lstStyle/>
              <a:p>
                <a:pPr marL="341313" indent="-341313" eaLnBrk="1" hangingPunct="1">
                  <a:lnSpc>
                    <a:spcPct val="90000"/>
                  </a:lnSpc>
                  <a:spcBef>
                    <a:spcPts val="650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800" dirty="0">
                    <a:solidFill>
                      <a:srgbClr val="FF0000"/>
                    </a:solidFill>
                  </a:rPr>
                  <a:t>Forward Secrecy (FS)</a:t>
                </a:r>
                <a:r>
                  <a:rPr lang="en-US" altLang="en-US" sz="2800" dirty="0"/>
                  <a:t>: </a:t>
                </a:r>
                <a:r>
                  <a:rPr lang="en-US" altLang="en-US" sz="2800" u="sng" dirty="0"/>
                  <a:t>master</a:t>
                </a:r>
                <a:r>
                  <a:rPr lang="en-US" altLang="en-US" sz="2800" dirty="0"/>
                  <a:t> key </a:t>
                </a:r>
                <a:r>
                  <a:rPr lang="en-US" altLang="en-US" sz="2800" i="1" dirty="0" err="1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MK</a:t>
                </a:r>
                <a:r>
                  <a:rPr lang="en-US" altLang="en-US" sz="2800" i="1" baseline="-25000" dirty="0" err="1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j</a:t>
                </a:r>
                <a:r>
                  <a:rPr lang="en-US" altLang="en-US" sz="2800" i="1" baseline="-25000" dirty="0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⇏</m:t>
                    </m:r>
                    <m:sSub>
                      <m:sSubPr>
                        <m:ctrlPr>
                          <a:rPr lang="en-US" alt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alt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en-US" sz="2800" dirty="0">
                    <a:solidFill>
                      <a:schemeClr val="tx1"/>
                    </a:solidFill>
                  </a:rPr>
                  <a:t> </a:t>
                </a:r>
              </a:p>
              <a:p>
                <a:pPr marL="798513" lvl="1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400" dirty="0">
                    <a:solidFill>
                      <a:schemeClr val="tx1"/>
                    </a:solidFill>
                  </a:rPr>
                  <a:t>Session </a:t>
                </a:r>
                <a14:m>
                  <m:oMath xmlns:m="http://schemas.openxmlformats.org/officeDocument/2006/math">
                    <m:r>
                      <a:rPr lang="en-US" alt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en-US" sz="2400" dirty="0">
                    <a:solidFill>
                      <a:schemeClr val="tx1"/>
                    </a:solidFill>
                  </a:rPr>
                  <a:t> is secret even if any state of later sessions is exposed.  </a:t>
                </a:r>
              </a:p>
              <a:p>
                <a:pPr marL="798513" lvl="1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400" dirty="0">
                    <a:solidFill>
                      <a:schemeClr val="tx1"/>
                    </a:solidFill>
                  </a:rPr>
                  <a:t>Uni-directional: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altLang="en-US" sz="2400" i="1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MK</m:t>
                        </m:r>
                      </m:e>
                      <m:sub>
                        <m:r>
                          <a:rPr lang="en-US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en-US" sz="2400" i="1" baseline="-25000" dirty="0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en-US" sz="2400" dirty="0">
                    <a:sym typeface="Wingdings" panose="05000000000000000000" pitchFamily="2" charset="2"/>
                  </a:rPr>
                  <a:t></a:t>
                </a:r>
                <a:r>
                  <a:rPr lang="en-US" alt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altLang="en-US" sz="2400" i="1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MK</m:t>
                        </m:r>
                      </m:e>
                      <m:sub>
                        <m:r>
                          <a:rPr lang="en-US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altLang="en-US" sz="2400" i="1" baseline="-25000" dirty="0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en-US" sz="2400" dirty="0"/>
                  <a:t>, but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altLang="en-US" sz="2400" i="1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MK</m:t>
                        </m:r>
                      </m:e>
                      <m:sub>
                        <m:r>
                          <a:rPr lang="en-US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altLang="en-US" sz="2400" i="1" baseline="-25000" dirty="0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en-US" sz="2400" dirty="0">
                    <a:sym typeface="Wingdings" panose="05000000000000000000" pitchFamily="2" charset="2"/>
                  </a:rPr>
                  <a:t></a:t>
                </a:r>
                <a:r>
                  <a:rPr lang="en-US" alt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altLang="en-US" sz="2400" i="1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MK</m:t>
                        </m:r>
                      </m:e>
                      <m:sub>
                        <m:r>
                          <a:rPr lang="en-US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en-US" sz="2400" dirty="0"/>
                  <a:t> </a:t>
                </a:r>
                <a:r>
                  <a:rPr lang="en-US" altLang="en-US" sz="2000" dirty="0">
                    <a:solidFill>
                      <a:schemeClr val="tx1"/>
                    </a:solidFill>
                  </a:rPr>
                  <a:t>	</a:t>
                </a:r>
              </a:p>
              <a:p>
                <a:pPr marL="798513" lvl="1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en-US" sz="2400" b="1" dirty="0">
                    <a:solidFill>
                      <a:srgbClr val="FF0000"/>
                    </a:solidFill>
                  </a:rPr>
                  <a:t>How? </a:t>
                </a:r>
                <a:r>
                  <a:rPr lang="en-US" altLang="en-US" sz="2400" dirty="0"/>
                  <a:t>Solution: PRF!</a:t>
                </a:r>
              </a:p>
              <a:p>
                <a:pPr marL="341313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endParaRPr lang="en-US" altLang="en-US" sz="2800" dirty="0"/>
              </a:p>
            </p:txBody>
          </p:sp>
        </mc:Choice>
        <mc:Fallback xmlns="">
          <p:sp>
            <p:nvSpPr>
              <p:cNvPr id="50183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179512" y="1068099"/>
                <a:ext cx="8568952" cy="1568813"/>
              </a:xfrm>
              <a:blipFill>
                <a:blip r:embed="rId3"/>
                <a:stretch>
                  <a:fillRect l="-296" t="-7258" b="-395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3338236" y="3471630"/>
                <a:ext cx="2230098" cy="429926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en-US" sz="2000" i="1" dirty="0" err="1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MK</a:t>
                </a:r>
                <a:r>
                  <a:rPr lang="en-US" altLang="en-US" sz="2000" i="1" baseline="-25000" dirty="0" err="1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altLang="en-US" sz="2000" i="1" dirty="0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00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en-US" sz="20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𝑃𝑅𝐹</m:t>
                        </m:r>
                      </m:e>
                      <m:sub>
                        <m:sSub>
                          <m:sSubPr>
                            <m:ctrlPr>
                              <a:rPr lang="en-US" altLang="en-US" sz="200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0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𝑀𝐾</m:t>
                            </m:r>
                          </m:e>
                          <m:sub>
                            <m:r>
                              <a:rPr lang="en-US" altLang="en-US" sz="20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  <m:r>
                              <a:rPr lang="en-US" altLang="en-US" sz="20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−1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altLang="en-US" sz="2000" i="1" dirty="0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(0</a:t>
                </a:r>
                <a:r>
                  <a:rPr lang="en-US" altLang="en-US" sz="2000" i="1" baseline="-25000" dirty="0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en-US" sz="2000" i="1" dirty="0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endParaRPr lang="en-US" sz="24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8236" y="3471630"/>
                <a:ext cx="2230098" cy="429926"/>
              </a:xfrm>
              <a:prstGeom prst="rect">
                <a:avLst/>
              </a:prstGeom>
              <a:blipFill>
                <a:blip r:embed="rId4"/>
                <a:stretch>
                  <a:fillRect l="-2725" t="-5479" r="-1635" b="-15068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 descr="A picture containing drawing&#10;&#10;Description automatically generated">
            <a:extLst>
              <a:ext uri="{FF2B5EF4-FFF2-40B4-BE49-F238E27FC236}">
                <a16:creationId xmlns:a16="http://schemas.microsoft.com/office/drawing/2014/main" id="{E6DA666E-0156-4F15-9542-381B8EA1FA1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6627180" y="2332304"/>
            <a:ext cx="309299" cy="309299"/>
          </a:xfrm>
          <a:prstGeom prst="rect">
            <a:avLst/>
          </a:prstGeom>
        </p:spPr>
      </p:pic>
      <p:sp>
        <p:nvSpPr>
          <p:cNvPr id="19" name="Rounded Rectangle 6">
            <a:extLst>
              <a:ext uri="{FF2B5EF4-FFF2-40B4-BE49-F238E27FC236}">
                <a16:creationId xmlns:a16="http://schemas.microsoft.com/office/drawing/2014/main" id="{19CD4B3F-4F35-4566-98BE-C3630F6D40E4}"/>
              </a:ext>
            </a:extLst>
          </p:cNvPr>
          <p:cNvSpPr/>
          <p:nvPr/>
        </p:nvSpPr>
        <p:spPr bwMode="auto">
          <a:xfrm>
            <a:off x="609825" y="4292177"/>
            <a:ext cx="2016224" cy="864096"/>
          </a:xfrm>
          <a:prstGeom prst="roundRect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en-US" b="1" dirty="0"/>
              <a:t>Secure</a:t>
            </a:r>
            <a:br>
              <a:rPr lang="en-US" altLang="en-US" i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i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MK</a:t>
            </a:r>
            <a:r>
              <a:rPr lang="en-US" altLang="en-US" i="1" baseline="-250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US" sz="2000" dirty="0">
              <a:solidFill>
                <a:srgbClr val="FFFF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ounded Rectangle 7">
                <a:extLst>
                  <a:ext uri="{FF2B5EF4-FFF2-40B4-BE49-F238E27FC236}">
                    <a16:creationId xmlns:a16="http://schemas.microsoft.com/office/drawing/2014/main" id="{57E35F3C-3599-431F-9117-0CE7CB9B48E2}"/>
                  </a:ext>
                </a:extLst>
              </p:cNvPr>
              <p:cNvSpPr/>
              <p:nvPr/>
            </p:nvSpPr>
            <p:spPr bwMode="auto">
              <a:xfrm>
                <a:off x="3338236" y="4292177"/>
                <a:ext cx="2240141" cy="864096"/>
              </a:xfrm>
              <a:prstGeom prst="roundRect">
                <a:avLst/>
              </a:prstGeom>
              <a:solidFill>
                <a:srgbClr val="FF000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r>
                  <a:rPr lang="en-US" altLang="en-US" b="1" dirty="0"/>
                  <a:t>Keys Exposed</a:t>
                </a:r>
              </a:p>
              <a:p>
                <a:pPr algn="ctr"/>
                <a:r>
                  <a:rPr lang="en-US" altLang="en-US" i="1" dirty="0">
                    <a:solidFill>
                      <a:srgbClr val="FFFF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MK</a:t>
                </a:r>
                <a:r>
                  <a:rPr lang="he-IL" altLang="en-US" i="1" baseline="-25000" dirty="0">
                    <a:solidFill>
                      <a:srgbClr val="FFFF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altLang="en-US" i="1" dirty="0">
                    <a:solidFill>
                      <a:srgbClr val="FFFF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en-US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𝑃𝑅𝐹</m:t>
                        </m:r>
                      </m:e>
                      <m:sub>
                        <m:sSub>
                          <m:sSubPr>
                            <m:ctrlPr>
                              <a:rPr lang="en-US" altLang="en-US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𝑀𝐾</m:t>
                            </m:r>
                          </m:e>
                          <m:sub>
                            <m:r>
                              <a:rPr lang="en-US" altLang="en-US" b="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altLang="en-US" i="1" dirty="0">
                    <a:solidFill>
                      <a:srgbClr val="FFFF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(0</a:t>
                </a:r>
                <a:r>
                  <a:rPr lang="en-US" altLang="en-US" i="1" baseline="-25000" dirty="0">
                    <a:solidFill>
                      <a:srgbClr val="FFFF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en-US" i="1" dirty="0">
                    <a:solidFill>
                      <a:srgbClr val="FFFF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endParaRPr lang="en-US" sz="2000" dirty="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21" name="Rounded Rectangle 7">
                <a:extLst>
                  <a:ext uri="{FF2B5EF4-FFF2-40B4-BE49-F238E27FC236}">
                    <a16:creationId xmlns:a16="http://schemas.microsoft.com/office/drawing/2014/main" id="{57E35F3C-3599-431F-9117-0CE7CB9B48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338236" y="4292177"/>
                <a:ext cx="2240141" cy="864096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ounded Rectangle 8">
                <a:extLst>
                  <a:ext uri="{FF2B5EF4-FFF2-40B4-BE49-F238E27FC236}">
                    <a16:creationId xmlns:a16="http://schemas.microsoft.com/office/drawing/2014/main" id="{D95FE9DA-D36F-4A16-A1D2-D9677198F602}"/>
                  </a:ext>
                </a:extLst>
              </p:cNvPr>
              <p:cNvSpPr/>
              <p:nvPr/>
            </p:nvSpPr>
            <p:spPr bwMode="auto">
              <a:xfrm>
                <a:off x="6443187" y="4274410"/>
                <a:ext cx="2016224" cy="864096"/>
              </a:xfrm>
              <a:prstGeom prst="roundRect">
                <a:avLst/>
              </a:prstGeom>
              <a:solidFill>
                <a:srgbClr val="C0000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r>
                  <a:rPr lang="en-US" altLang="en-US" b="1" dirty="0"/>
                  <a:t>Stays insecure</a:t>
                </a:r>
              </a:p>
              <a:p>
                <a:pPr algn="ctr"/>
                <a:r>
                  <a:rPr lang="en-US" altLang="en-US" i="1" dirty="0">
                    <a:solidFill>
                      <a:srgbClr val="FFFF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MK</a:t>
                </a:r>
                <a:r>
                  <a:rPr lang="he-IL" altLang="en-US" i="1" baseline="-25000" dirty="0">
                    <a:solidFill>
                      <a:srgbClr val="FFFF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  <a:r>
                  <a:rPr lang="en-US" altLang="en-US" i="1" dirty="0">
                    <a:solidFill>
                      <a:srgbClr val="FFFF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en-US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𝑃𝑅𝐹</m:t>
                        </m:r>
                      </m:e>
                      <m:sub>
                        <m:sSub>
                          <m:sSubPr>
                            <m:ctrlPr>
                              <a:rPr lang="en-US" altLang="en-US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𝑀𝐾</m:t>
                            </m:r>
                          </m:e>
                          <m:sub>
                            <m:r>
                              <a:rPr lang="en-US" altLang="en-US" b="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altLang="en-US" i="1" dirty="0">
                    <a:solidFill>
                      <a:srgbClr val="FFFF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(0</a:t>
                </a:r>
                <a:r>
                  <a:rPr lang="en-US" altLang="en-US" i="1" baseline="-25000" dirty="0">
                    <a:solidFill>
                      <a:srgbClr val="FFFF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en-US" i="1" dirty="0">
                    <a:solidFill>
                      <a:srgbClr val="FFFF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endParaRPr lang="en-US" sz="2000" dirty="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22" name="Rounded Rectangle 8">
                <a:extLst>
                  <a:ext uri="{FF2B5EF4-FFF2-40B4-BE49-F238E27FC236}">
                    <a16:creationId xmlns:a16="http://schemas.microsoft.com/office/drawing/2014/main" id="{D95FE9DA-D36F-4A16-A1D2-D9677198F6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443187" y="4274410"/>
                <a:ext cx="2016224" cy="864096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41DD8A5-9DB1-4AD5-8B0E-604B0DF7C121}"/>
              </a:ext>
            </a:extLst>
          </p:cNvPr>
          <p:cNvCxnSpPr>
            <a:cxnSpLocks/>
            <a:stCxn id="19" idx="3"/>
            <a:endCxn id="21" idx="1"/>
          </p:cNvCxnSpPr>
          <p:nvPr/>
        </p:nvCxnSpPr>
        <p:spPr bwMode="auto">
          <a:xfrm>
            <a:off x="2626049" y="4724225"/>
            <a:ext cx="712187" cy="0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9ACE825-F61B-4F35-A833-1EF707EE457D}"/>
              </a:ext>
            </a:extLst>
          </p:cNvPr>
          <p:cNvCxnSpPr>
            <a:cxnSpLocks/>
            <a:stCxn id="21" idx="3"/>
            <a:endCxn id="22" idx="1"/>
          </p:cNvCxnSpPr>
          <p:nvPr/>
        </p:nvCxnSpPr>
        <p:spPr bwMode="auto">
          <a:xfrm flipV="1">
            <a:off x="5578377" y="4706458"/>
            <a:ext cx="864810" cy="17767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3050C5A-A7CD-448B-A118-C7C082FF657B}"/>
              </a:ext>
            </a:extLst>
          </p:cNvPr>
          <p:cNvCxnSpPr>
            <a:stCxn id="22" idx="3"/>
          </p:cNvCxnSpPr>
          <p:nvPr/>
        </p:nvCxnSpPr>
        <p:spPr bwMode="auto">
          <a:xfrm>
            <a:off x="8459411" y="4706458"/>
            <a:ext cx="360040" cy="0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FA9AA52-9BA0-4ACB-9F1B-CBC8A814726B}"/>
              </a:ext>
            </a:extLst>
          </p:cNvPr>
          <p:cNvCxnSpPr>
            <a:stCxn id="19" idx="2"/>
          </p:cNvCxnSpPr>
          <p:nvPr/>
        </p:nvCxnSpPr>
        <p:spPr bwMode="auto">
          <a:xfrm>
            <a:off x="1617937" y="5156273"/>
            <a:ext cx="1152128" cy="432045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46F7F25-DB16-4EA6-910D-C5FDFEDDA771}"/>
              </a:ext>
            </a:extLst>
          </p:cNvPr>
          <p:cNvCxnSpPr>
            <a:cxnSpLocks/>
            <a:stCxn id="21" idx="2"/>
          </p:cNvCxnSpPr>
          <p:nvPr/>
        </p:nvCxnSpPr>
        <p:spPr bwMode="auto">
          <a:xfrm>
            <a:off x="4458307" y="5156273"/>
            <a:ext cx="1120070" cy="432045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AC6ACB5-AE5E-4607-A160-84D5E4345C51}"/>
                  </a:ext>
                </a:extLst>
              </p:cNvPr>
              <p:cNvSpPr txBox="1"/>
              <p:nvPr/>
            </p:nvSpPr>
            <p:spPr>
              <a:xfrm>
                <a:off x="925551" y="5622393"/>
                <a:ext cx="3067126" cy="40011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marL="0" lvl="1" inden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en-US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𝑃𝑅𝐹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en-US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𝑀𝐾</m:t>
                              </m:r>
                            </m:e>
                            <m:sub>
                              <m:r>
                                <a:rPr lang="en-US" alt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r>
                        <a:rPr lang="en-US" alt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alt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(1)||</m:t>
                      </m:r>
                      <m:sSub>
                        <m:sSubPr>
                          <m:ctrlP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alt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(1))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AC6ACB5-AE5E-4607-A160-84D5E4345C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551" y="5622393"/>
                <a:ext cx="3067126" cy="400110"/>
              </a:xfrm>
              <a:prstGeom prst="rect">
                <a:avLst/>
              </a:prstGeom>
              <a:blipFill>
                <a:blip r:embed="rId10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230DCDC-A11A-4D37-B0A1-FD4AA9183535}"/>
                  </a:ext>
                </a:extLst>
              </p:cNvPr>
              <p:cNvSpPr txBox="1"/>
              <p:nvPr/>
            </p:nvSpPr>
            <p:spPr>
              <a:xfrm>
                <a:off x="4377944" y="5628485"/>
                <a:ext cx="3071738" cy="40011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 marL="0" lvl="1" inden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en-US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𝑃𝑅𝐹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en-US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𝑀𝐾</m:t>
                              </m:r>
                            </m:e>
                            <m:sub>
                              <m:r>
                                <a:rPr lang="en-US" alt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r>
                        <a:rPr lang="en-US" alt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alt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(2)||</m:t>
                      </m:r>
                      <m:sSub>
                        <m:sSubPr>
                          <m:ctrlP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alt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(2))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230DCDC-A11A-4D37-B0A1-FD4AA9183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7944" y="5628485"/>
                <a:ext cx="3071738" cy="400110"/>
              </a:xfrm>
              <a:prstGeom prst="rect">
                <a:avLst/>
              </a:prstGeom>
              <a:blipFill>
                <a:blip r:embed="rId11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DC679ED-8380-42DF-9B8B-1C858A29DBB7}"/>
              </a:ext>
            </a:extLst>
          </p:cNvPr>
          <p:cNvCxnSpPr/>
          <p:nvPr/>
        </p:nvCxnSpPr>
        <p:spPr bwMode="auto">
          <a:xfrm>
            <a:off x="7449682" y="5138506"/>
            <a:ext cx="1008112" cy="432045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701DAEB-3B24-4B86-8383-F44495CE09D9}"/>
                  </a:ext>
                </a:extLst>
              </p:cNvPr>
              <p:cNvSpPr txBox="1"/>
              <p:nvPr/>
            </p:nvSpPr>
            <p:spPr>
              <a:xfrm>
                <a:off x="7867035" y="5622393"/>
                <a:ext cx="987706" cy="40011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 marL="0" lvl="1" inden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en-US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=…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701DAEB-3B24-4B86-8383-F44495CE09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7035" y="5622393"/>
                <a:ext cx="987706" cy="40011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D66D64CE-B793-C14F-96E8-0DC39DDDDA27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28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138594522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9" grpId="0" animBg="1"/>
      <p:bldP spid="21" grpId="0" animBg="1"/>
      <p:bldP spid="22" grpId="0" animBg="1"/>
      <p:bldP spid="28" grpId="0" animBg="1"/>
      <p:bldP spid="29" grpId="0" animBg="1"/>
      <p:bldP spid="31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8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95300" y="290513"/>
            <a:ext cx="8153400" cy="733425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en-US" sz="4400" dirty="0"/>
              <a:t>Recover Security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183" name="Rectangle 3"/>
              <p:cNvSpPr>
                <a:spLocks noGrp="1" noChangeArrowheads="1"/>
              </p:cNvSpPr>
              <p:nvPr>
                <p:ph type="body" idx="4294967295"/>
              </p:nvPr>
            </p:nvSpPr>
            <p:spPr>
              <a:xfrm>
                <a:off x="285789" y="1073089"/>
                <a:ext cx="8568952" cy="2116159"/>
              </a:xfrm>
            </p:spPr>
            <p:txBody>
              <a:bodyPr/>
              <a:lstStyle/>
              <a:p>
                <a:pPr marL="341313" indent="-341313" eaLnBrk="1" hangingPunct="1">
                  <a:lnSpc>
                    <a:spcPct val="90000"/>
                  </a:lnSpc>
                  <a:spcBef>
                    <a:spcPts val="650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en-US" sz="2800" dirty="0">
                    <a:solidFill>
                      <a:schemeClr val="tx1"/>
                    </a:solidFill>
                  </a:rPr>
                  <a:t>Can we also </a:t>
                </a:r>
                <a:r>
                  <a:rPr lang="en-US" altLang="en-US" sz="2800" b="1" dirty="0">
                    <a:solidFill>
                      <a:schemeClr val="tx1"/>
                    </a:solidFill>
                  </a:rPr>
                  <a:t>recover </a:t>
                </a:r>
                <a:r>
                  <a:rPr lang="en-US" altLang="en-US" sz="2800" dirty="0">
                    <a:solidFill>
                      <a:schemeClr val="tx1"/>
                    </a:solidFill>
                  </a:rPr>
                  <a:t>security? </a:t>
                </a:r>
              </a:p>
              <a:p>
                <a:pPr marL="798513" lvl="1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𝑀𝐾</m:t>
                        </m:r>
                      </m:e>
                      <m:sub>
                        <m:sSub>
                          <m:sSubPr>
                            <m:ctrlPr>
                              <a:rPr lang="en-US" alt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alt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b>
                        </m:sSub>
                        <m:r>
                          <a:rPr lang="en-US" alt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altLang="en-US" sz="2400" dirty="0">
                    <a:solidFill>
                      <a:srgbClr val="FF0000"/>
                    </a:solidFill>
                  </a:rPr>
                  <a:t> exposed, yet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𝑀𝐾</m:t>
                        </m:r>
                      </m:e>
                      <m:sub>
                        <m:sSub>
                          <m:sSubPr>
                            <m:ctrlPr>
                              <a:rPr lang="en-US" alt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alt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altLang="en-US" sz="2400" dirty="0">
                    <a:solidFill>
                      <a:schemeClr val="tx1"/>
                    </a:solidFill>
                  </a:rPr>
                  <a:t>,</a:t>
                </a:r>
                <a:r>
                  <a:rPr lang="en-US" altLang="en-US" sz="2400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𝑀𝐾</m:t>
                        </m:r>
                      </m:e>
                      <m:sub>
                        <m:sSub>
                          <m:sSubPr>
                            <m:ctrlPr>
                              <a:rPr lang="en-US" alt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alt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  <m:r>
                              <a:rPr lang="en-US" alt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sub>
                    </m:sSub>
                    <m:r>
                      <a:rPr lang="en-US" alt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…</m:t>
                    </m:r>
                  </m:oMath>
                </a14:m>
                <a:r>
                  <a:rPr lang="en-US" altLang="en-US" sz="2400" dirty="0">
                    <a:solidFill>
                      <a:srgbClr val="FF0000"/>
                    </a:solidFill>
                  </a:rPr>
                  <a:t> secure ? </a:t>
                </a:r>
              </a:p>
              <a:p>
                <a:pPr marL="798513" lvl="1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400" dirty="0"/>
                  <a:t>Idea: assume </a:t>
                </a:r>
                <a:r>
                  <a:rPr lang="en-US" altLang="en-US" sz="2400" b="1" dirty="0"/>
                  <a:t>no attack</a:t>
                </a:r>
                <a:r>
                  <a:rPr lang="en-US" altLang="en-US" sz="2400" dirty="0"/>
                  <a:t> during ‘recovery session’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</m:oMath>
                </a14:m>
                <a:endParaRPr lang="en-US" altLang="en-US" sz="2400" dirty="0"/>
              </a:p>
            </p:txBody>
          </p:sp>
        </mc:Choice>
        <mc:Fallback xmlns="">
          <p:sp>
            <p:nvSpPr>
              <p:cNvPr id="50183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285789" y="1073089"/>
                <a:ext cx="8568952" cy="2116159"/>
              </a:xfrm>
              <a:blipFill>
                <a:blip r:embed="rId3"/>
                <a:stretch>
                  <a:fillRect l="-296" t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ounded Rectangle 6"/>
          <p:cNvSpPr/>
          <p:nvPr/>
        </p:nvSpPr>
        <p:spPr bwMode="auto">
          <a:xfrm>
            <a:off x="609825" y="3668753"/>
            <a:ext cx="2016224" cy="864096"/>
          </a:xfrm>
          <a:prstGeom prst="roundRect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en-US" b="1" dirty="0"/>
              <a:t>Keys Exposed</a:t>
            </a:r>
            <a:endParaRPr lang="en-US" altLang="en-US" i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en-US" i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MK</a:t>
            </a:r>
            <a:r>
              <a:rPr lang="en-US" altLang="en-US" i="1" baseline="-250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8" name="Rounded Rectangle 7"/>
          <p:cNvSpPr/>
          <p:nvPr/>
        </p:nvSpPr>
        <p:spPr bwMode="auto">
          <a:xfrm>
            <a:off x="3259350" y="3668753"/>
            <a:ext cx="2430537" cy="864096"/>
          </a:xfrm>
          <a:prstGeom prst="roundRect">
            <a:avLst/>
          </a:prstGeom>
          <a:solidFill>
            <a:srgbClr val="0000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en-US" b="1" dirty="0"/>
              <a:t>No attack: recover </a:t>
            </a:r>
            <a:r>
              <a:rPr lang="en-US" altLang="en-US" sz="1400" b="1" dirty="0"/>
              <a:t>!</a:t>
            </a:r>
            <a:endParaRPr lang="en-US" altLang="en-US" sz="1400" i="1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en-US" i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MK</a:t>
            </a:r>
            <a:r>
              <a:rPr lang="he-IL" altLang="en-US" i="1" baseline="-250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sz="2000" dirty="0">
              <a:solidFill>
                <a:srgbClr val="FFFF00"/>
              </a:solidFill>
            </a:endParaRPr>
          </a:p>
        </p:txBody>
      </p:sp>
      <p:sp>
        <p:nvSpPr>
          <p:cNvPr id="9" name="Rounded Rectangle 8"/>
          <p:cNvSpPr/>
          <p:nvPr/>
        </p:nvSpPr>
        <p:spPr bwMode="auto">
          <a:xfrm>
            <a:off x="6517951" y="3668753"/>
            <a:ext cx="2016224" cy="864096"/>
          </a:xfrm>
          <a:prstGeom prst="roundRect">
            <a:avLst/>
          </a:prstGeom>
          <a:solidFill>
            <a:srgbClr val="00A24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en-US" b="1" dirty="0"/>
              <a:t>Stays secure</a:t>
            </a:r>
            <a:endParaRPr lang="en-US" altLang="en-US" i="1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en-US" i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MK</a:t>
            </a:r>
            <a:r>
              <a:rPr lang="he-IL" altLang="en-US" i="1" baseline="-250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en-US" sz="2000" dirty="0">
              <a:solidFill>
                <a:srgbClr val="FFFF00"/>
              </a:solidFill>
            </a:endParaRPr>
          </a:p>
        </p:txBody>
      </p:sp>
      <p:cxnSp>
        <p:nvCxnSpPr>
          <p:cNvPr id="10" name="Straight Arrow Connector 9"/>
          <p:cNvCxnSpPr>
            <a:stCxn id="7" idx="3"/>
            <a:endCxn id="8" idx="1"/>
          </p:cNvCxnSpPr>
          <p:nvPr/>
        </p:nvCxnSpPr>
        <p:spPr bwMode="auto">
          <a:xfrm>
            <a:off x="2626049" y="4100801"/>
            <a:ext cx="633301" cy="0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Straight Arrow Connector 10"/>
          <p:cNvCxnSpPr>
            <a:stCxn id="8" idx="3"/>
            <a:endCxn id="9" idx="1"/>
          </p:cNvCxnSpPr>
          <p:nvPr/>
        </p:nvCxnSpPr>
        <p:spPr bwMode="auto">
          <a:xfrm>
            <a:off x="5689887" y="4100801"/>
            <a:ext cx="828064" cy="0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Straight Arrow Connector 11"/>
          <p:cNvCxnSpPr>
            <a:stCxn id="9" idx="3"/>
          </p:cNvCxnSpPr>
          <p:nvPr/>
        </p:nvCxnSpPr>
        <p:spPr bwMode="auto">
          <a:xfrm>
            <a:off x="8534175" y="4100801"/>
            <a:ext cx="360040" cy="0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Straight Arrow Connector 12"/>
          <p:cNvCxnSpPr>
            <a:stCxn id="7" idx="2"/>
          </p:cNvCxnSpPr>
          <p:nvPr/>
        </p:nvCxnSpPr>
        <p:spPr bwMode="auto">
          <a:xfrm>
            <a:off x="1617937" y="4532849"/>
            <a:ext cx="1152128" cy="432045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Straight Arrow Connector 13"/>
          <p:cNvCxnSpPr>
            <a:stCxn id="8" idx="2"/>
          </p:cNvCxnSpPr>
          <p:nvPr/>
        </p:nvCxnSpPr>
        <p:spPr bwMode="auto">
          <a:xfrm>
            <a:off x="4474619" y="4532849"/>
            <a:ext cx="1215268" cy="432045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1567461" y="4998969"/>
                <a:ext cx="2425216" cy="40011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marL="0" lvl="1" inden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𝑃𝑅𝐹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𝑀𝐾</m:t>
                              </m:r>
                            </m:e>
                            <m:sub>
                              <m:r>
                                <a:rPr lang="en-US" alt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r>
                        <a:rPr lang="en-US" alt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alt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||</m:t>
                      </m:r>
                      <m:sSub>
                        <m:sSubPr>
                          <m:ctrlPr>
                            <a:rPr lang="en-US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alt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7461" y="4998969"/>
                <a:ext cx="2425216" cy="400110"/>
              </a:xfrm>
              <a:prstGeom prst="rect">
                <a:avLst/>
              </a:prstGeom>
              <a:blipFill>
                <a:blip r:embed="rId4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4831160" y="5001799"/>
                <a:ext cx="2430537" cy="40011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 marL="0" lvl="1" inden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en-US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𝑃𝑅𝐹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en-US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𝑀𝐾</m:t>
                              </m:r>
                            </m:e>
                            <m:sub>
                              <m:r>
                                <a:rPr lang="en-US" alt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r>
                        <a:rPr lang="en-US" alt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alt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||</m:t>
                      </m:r>
                      <m:sSub>
                        <m:sSubPr>
                          <m:ctrlP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alt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sz="200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1160" y="5001799"/>
                <a:ext cx="2430537" cy="400110"/>
              </a:xfrm>
              <a:prstGeom prst="rect">
                <a:avLst/>
              </a:prstGeom>
              <a:blipFill>
                <a:blip r:embed="rId5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/>
          <p:cNvCxnSpPr/>
          <p:nvPr/>
        </p:nvCxnSpPr>
        <p:spPr bwMode="auto">
          <a:xfrm>
            <a:off x="7449682" y="4515082"/>
            <a:ext cx="1008112" cy="432045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02EF4F9-C781-4B8F-A68A-DD43728DFEA9}"/>
                  </a:ext>
                </a:extLst>
              </p:cNvPr>
              <p:cNvSpPr txBox="1"/>
              <p:nvPr/>
            </p:nvSpPr>
            <p:spPr>
              <a:xfrm>
                <a:off x="7867035" y="4998969"/>
                <a:ext cx="987706" cy="40011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 marL="0" lvl="1" inden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en-US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=…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02EF4F9-C781-4B8F-A68A-DD43728DFE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7035" y="4998969"/>
                <a:ext cx="987706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Slide Number Placeholder 3">
            <a:extLst>
              <a:ext uri="{FF2B5EF4-FFF2-40B4-BE49-F238E27FC236}">
                <a16:creationId xmlns:a16="http://schemas.microsoft.com/office/drawing/2014/main" id="{FDF9F40C-5555-7A4E-836D-FD59CD4279F4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29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229714039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5" grpId="0" animBg="1"/>
      <p:bldP spid="16" grpId="0" animBg="1"/>
      <p:bldP spid="1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220663" y="420688"/>
            <a:ext cx="8923337" cy="2888569"/>
          </a:xfrm>
        </p:spPr>
        <p:txBody>
          <a:bodyPr/>
          <a:lstStyle/>
          <a:p>
            <a:pPr algn="ctr"/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  <a:t>Handshake Protocols Extensions</a:t>
            </a: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endParaRPr lang="en-US" sz="3000" i="1" dirty="0"/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31DE1B47-CE65-DC44-99C8-A4BC601BA211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3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39653048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8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95537" y="290513"/>
            <a:ext cx="8495208" cy="733425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en-US" sz="3600" dirty="0"/>
              <a:t>Recover Security (RS)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183" name="Rectangle 3"/>
              <p:cNvSpPr>
                <a:spLocks noGrp="1" noChangeArrowheads="1"/>
              </p:cNvSpPr>
              <p:nvPr>
                <p:ph type="body" idx="4294967295"/>
              </p:nvPr>
            </p:nvSpPr>
            <p:spPr>
              <a:xfrm>
                <a:off x="396403" y="958312"/>
                <a:ext cx="8521548" cy="1568813"/>
              </a:xfrm>
            </p:spPr>
            <p:txBody>
              <a:bodyPr/>
              <a:lstStyle/>
              <a:p>
                <a:pPr marL="341313" indent="-341313" eaLnBrk="1" hangingPunct="1">
                  <a:lnSpc>
                    <a:spcPct val="90000"/>
                  </a:lnSpc>
                  <a:spcBef>
                    <a:spcPts val="650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sz="2400" dirty="0">
                    <a:solidFill>
                      <a:srgbClr val="FF00FF"/>
                    </a:solidFill>
                  </a:rPr>
                  <a:t>Recover security: </a:t>
                </a:r>
                <a:r>
                  <a:rPr lang="en-US" altLang="en-US" sz="2400" dirty="0"/>
                  <a:t>session </a:t>
                </a:r>
                <a:r>
                  <a:rPr lang="en-US" altLang="en-US" sz="2400" i="1" kern="1200" dirty="0" err="1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altLang="en-US" sz="2400" dirty="0"/>
                  <a:t> secure if :</a:t>
                </a:r>
                <a:endParaRPr lang="en-US" sz="2400" dirty="0">
                  <a:solidFill>
                    <a:srgbClr val="FF00FF"/>
                  </a:solidFill>
                </a:endParaRPr>
              </a:p>
              <a:p>
                <a:pPr marL="798513" lvl="1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400" dirty="0"/>
                  <a:t>session </a:t>
                </a:r>
                <a:r>
                  <a:rPr lang="en-US" altLang="en-US" sz="2400" i="1" kern="1200" dirty="0" err="1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altLang="en-US" sz="2400" dirty="0"/>
                  <a:t> is secure if it’s keys are not given to attacker, and either session </a:t>
                </a:r>
                <a14:m>
                  <m:oMath xmlns:m="http://schemas.openxmlformats.org/officeDocument/2006/math">
                    <m:r>
                      <a:rPr lang="en-US" altLang="en-US" sz="24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en-US" sz="2400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altLang="en-US" sz="2400" dirty="0"/>
                  <a:t> is secure, or there is no attack during session </a:t>
                </a:r>
                <a:r>
                  <a:rPr lang="en-US" altLang="en-US" sz="2400" i="1" kern="1200" dirty="0" err="1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endParaRPr lang="en-US" sz="2400" kern="1200" dirty="0">
                  <a:solidFill>
                    <a:schemeClr val="tx1"/>
                  </a:solidFill>
                </a:endParaRPr>
              </a:p>
              <a:p>
                <a:pPr marL="798513" lvl="1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400" dirty="0"/>
                  <a:t>How? The RS-Ratchet Protocol:</a:t>
                </a:r>
              </a:p>
              <a:p>
                <a:pPr marL="1141413" lvl="2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400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40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en-US" sz="24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en-US" sz="24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𝐴</m:t>
                        </m:r>
                      </m:sub>
                    </m:sSub>
                    <m:r>
                      <a:rPr lang="en-US" altLang="en-US" sz="240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en-US" sz="240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n-US" altLang="en-US" sz="240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), </m:t>
                    </m:r>
                    <m:sSub>
                      <m:sSubPr>
                        <m:ctrlPr>
                          <a:rPr lang="en-US" altLang="en-US" sz="24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en-US" sz="24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en-US" sz="24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sub>
                    </m:sSub>
                    <m:r>
                      <a:rPr lang="en-US" altLang="en-US" sz="240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en-US" sz="240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n-US" altLang="en-US" sz="240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en-US" sz="2400" dirty="0"/>
                  <a:t> denote session’s </a:t>
                </a:r>
                <a14:m>
                  <m:oMath xmlns:m="http://schemas.openxmlformats.org/officeDocument/2006/math">
                    <m:r>
                      <a:rPr lang="en-US" altLang="en-US" sz="240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en-US" sz="240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en-US" sz="2400" dirty="0"/>
                  <a:t>nonces</a:t>
                </a:r>
              </a:p>
              <a:p>
                <a:pPr marL="1141413" lvl="2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400" dirty="0"/>
                  <a:t>Then: </a:t>
                </a:r>
              </a:p>
            </p:txBody>
          </p:sp>
        </mc:Choice>
        <mc:Fallback xmlns="">
          <p:sp>
            <p:nvSpPr>
              <p:cNvPr id="50183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396403" y="958312"/>
                <a:ext cx="8521548" cy="1568813"/>
              </a:xfrm>
              <a:blipFill>
                <a:blip r:embed="rId3"/>
                <a:stretch>
                  <a:fillRect l="-286" t="-5426" b="-8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https://upload.wikimedia.org/wikipedia/commons/thumb/1/17/Ratchet_example.gif/100px-Ratchet_example.gif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5436" y="2611688"/>
            <a:ext cx="749994" cy="622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2626852" y="3314792"/>
                <a:ext cx="3469861" cy="396519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 marL="0" lvl="1" inden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en-US" i="1" dirty="0" smtClean="0">
                          <a:solidFill>
                            <a:schemeClr val="accent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MK</m:t>
                      </m:r>
                      <m:r>
                        <m:rPr>
                          <m:nor/>
                        </m:rPr>
                        <a:rPr lang="en-US" altLang="en-US" i="1" baseline="-25000" dirty="0" smtClean="0">
                          <a:solidFill>
                            <a:schemeClr val="accent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i</m:t>
                      </m:r>
                      <m:r>
                        <a:rPr lang="en-US" altLang="en-US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en-US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𝑃𝑅𝐹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𝑀𝐾</m:t>
                              </m:r>
                            </m:e>
                            <m:sub>
                              <m:r>
                                <a:rPr lang="en-US" alt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lang="en-US" alt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sub>
                          </m:sSub>
                        </m:sub>
                      </m:sSub>
                      <m:r>
                        <a:rPr lang="en-US" altLang="en-US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en-US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sub>
                      </m:sSub>
                      <m:d>
                        <m:dPr>
                          <m:ctrlPr>
                            <a:rPr lang="en-US" alt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alt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⊕</m:t>
                      </m:r>
                      <m:sSub>
                        <m:sSubPr>
                          <m:ctrlPr>
                            <a:rPr lang="en-US" altLang="en-US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𝐵</m:t>
                          </m:r>
                        </m:sub>
                      </m:sSub>
                      <m:d>
                        <m:dPr>
                          <m:ctrlPr>
                            <a:rPr lang="en-US" alt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alt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6852" y="3314792"/>
                <a:ext cx="3469861" cy="396519"/>
              </a:xfrm>
              <a:prstGeom prst="rect">
                <a:avLst/>
              </a:prstGeom>
              <a:blipFill>
                <a:blip r:embed="rId5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ounded Rectangle 6">
            <a:extLst>
              <a:ext uri="{FF2B5EF4-FFF2-40B4-BE49-F238E27FC236}">
                <a16:creationId xmlns:a16="http://schemas.microsoft.com/office/drawing/2014/main" id="{0C5F3FE1-429A-408B-949C-02BE08C38F9E}"/>
              </a:ext>
            </a:extLst>
          </p:cNvPr>
          <p:cNvSpPr/>
          <p:nvPr/>
        </p:nvSpPr>
        <p:spPr bwMode="auto">
          <a:xfrm>
            <a:off x="359052" y="3898850"/>
            <a:ext cx="2016224" cy="1278374"/>
          </a:xfrm>
          <a:prstGeom prst="roundRect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en-US" b="1" dirty="0"/>
              <a:t>Keys Exposed</a:t>
            </a:r>
          </a:p>
          <a:p>
            <a:pPr algn="ctr"/>
            <a:r>
              <a:rPr lang="en-US" altLang="en-US" i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MK</a:t>
            </a:r>
            <a:r>
              <a:rPr lang="en-US" altLang="en-US" i="1" baseline="-250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ounded Rectangle 7">
                <a:extLst>
                  <a:ext uri="{FF2B5EF4-FFF2-40B4-BE49-F238E27FC236}">
                    <a16:creationId xmlns:a16="http://schemas.microsoft.com/office/drawing/2014/main" id="{AFA0FD0D-D4DE-47B8-BE7D-2E55AE560AF8}"/>
                  </a:ext>
                </a:extLst>
              </p:cNvPr>
              <p:cNvSpPr/>
              <p:nvPr/>
            </p:nvSpPr>
            <p:spPr bwMode="auto">
              <a:xfrm>
                <a:off x="3037424" y="3898850"/>
                <a:ext cx="2507152" cy="1278374"/>
              </a:xfrm>
              <a:prstGeom prst="roundRect">
                <a:avLst/>
              </a:prstGeom>
              <a:solidFill>
                <a:srgbClr val="0000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r>
                  <a:rPr lang="en-US" altLang="en-US" b="1" dirty="0"/>
                  <a:t>No attack: recover !</a:t>
                </a:r>
              </a:p>
              <a:p>
                <a:pPr algn="ctr"/>
                <a:r>
                  <a:rPr lang="en-US" altLang="en-US" sz="1200" i="1" dirty="0">
                    <a:solidFill>
                      <a:srgbClr val="FFFF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MK</a:t>
                </a:r>
                <a:r>
                  <a:rPr lang="he-IL" altLang="en-US" sz="1200" i="1" baseline="-25000" dirty="0">
                    <a:solidFill>
                      <a:srgbClr val="FFFF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altLang="en-US" sz="1200" i="1" dirty="0">
                    <a:solidFill>
                      <a:srgbClr val="FFFF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120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en-US" sz="12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𝑃𝑅𝐹</m:t>
                        </m:r>
                      </m:e>
                      <m:sub>
                        <m:sSub>
                          <m:sSubPr>
                            <m:ctrlPr>
                              <a:rPr lang="en-US" altLang="en-US" sz="12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12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𝑀𝐾</m:t>
                            </m:r>
                          </m:e>
                          <m:sub>
                            <m:r>
                              <a:rPr lang="en-US" altLang="en-US" sz="12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en-US" altLang="en-US" sz="1200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en-US" sz="12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en-US" sz="12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en-US" sz="12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𝐴</m:t>
                        </m:r>
                      </m:sub>
                    </m:sSub>
                    <m:r>
                      <a:rPr lang="en-US" altLang="en-US" sz="1200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en-US" sz="1200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2</m:t>
                    </m:r>
                    <m:r>
                      <a:rPr lang="en-US" altLang="en-US" sz="1200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)⊕</m:t>
                    </m:r>
                    <m:sSub>
                      <m:sSubPr>
                        <m:ctrlPr>
                          <a:rPr lang="en-US" altLang="en-US" sz="12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en-US" sz="12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en-US" sz="12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sub>
                    </m:sSub>
                    <m:r>
                      <a:rPr lang="en-US" altLang="en-US" sz="1200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en-US" sz="1200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2)</m:t>
                    </m:r>
                    <m:r>
                      <a:rPr lang="en-US" altLang="en-US" sz="1200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sz="1200" i="1" baseline="-25000" dirty="0">
                  <a:solidFill>
                    <a:srgbClr val="FFFF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3" name="Rounded Rectangle 7">
                <a:extLst>
                  <a:ext uri="{FF2B5EF4-FFF2-40B4-BE49-F238E27FC236}">
                    <a16:creationId xmlns:a16="http://schemas.microsoft.com/office/drawing/2014/main" id="{AFA0FD0D-D4DE-47B8-BE7D-2E55AE560A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037424" y="3898850"/>
                <a:ext cx="2507152" cy="1278374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ounded Rectangle 8">
                <a:extLst>
                  <a:ext uri="{FF2B5EF4-FFF2-40B4-BE49-F238E27FC236}">
                    <a16:creationId xmlns:a16="http://schemas.microsoft.com/office/drawing/2014/main" id="{27A973BC-A8E3-443D-A1FF-CA4DAE1840E0}"/>
                  </a:ext>
                </a:extLst>
              </p:cNvPr>
              <p:cNvSpPr/>
              <p:nvPr/>
            </p:nvSpPr>
            <p:spPr bwMode="auto">
              <a:xfrm>
                <a:off x="6099716" y="3898850"/>
                <a:ext cx="2507151" cy="1278374"/>
              </a:xfrm>
              <a:prstGeom prst="roundRect">
                <a:avLst/>
              </a:prstGeom>
              <a:solidFill>
                <a:srgbClr val="00A249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r>
                  <a:rPr lang="en-US" altLang="en-US" b="1" dirty="0"/>
                  <a:t>Stays secure</a:t>
                </a:r>
                <a:endParaRPr lang="en-US" altLang="en-US" i="1" dirty="0">
                  <a:solidFill>
                    <a:schemeClr val="accent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r>
                  <a:rPr lang="en-US" altLang="en-US" sz="1200" i="1" dirty="0">
                    <a:solidFill>
                      <a:srgbClr val="FFFF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MK</a:t>
                </a:r>
                <a:r>
                  <a:rPr lang="en-US" altLang="en-US" sz="1200" i="1" baseline="-25000" dirty="0">
                    <a:solidFill>
                      <a:srgbClr val="FFFF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  <a:r>
                  <a:rPr lang="en-US" altLang="en-US" sz="1200" i="1" dirty="0">
                    <a:solidFill>
                      <a:srgbClr val="FFFF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12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en-US" sz="12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𝑃𝑅𝐹</m:t>
                        </m:r>
                      </m:e>
                      <m:sub>
                        <m:sSub>
                          <m:sSubPr>
                            <m:ctrlPr>
                              <a:rPr lang="en-US" altLang="en-US" sz="12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12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𝑀𝐾</m:t>
                            </m:r>
                          </m:e>
                          <m:sub>
                            <m:r>
                              <a:rPr lang="en-US" altLang="en-US" sz="1200" b="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altLang="en-US" sz="1200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en-US" sz="12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en-US" sz="12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en-US" sz="12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𝐴</m:t>
                        </m:r>
                      </m:sub>
                    </m:sSub>
                    <m:d>
                      <m:dPr>
                        <m:ctrlPr>
                          <a:rPr lang="en-US" altLang="en-US" sz="12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en-US" sz="12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e>
                    </m:d>
                    <m:r>
                      <a:rPr lang="en-US" altLang="en-US" sz="1200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⊕</m:t>
                    </m:r>
                    <m:sSub>
                      <m:sSubPr>
                        <m:ctrlPr>
                          <a:rPr lang="en-US" altLang="en-US" sz="12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en-US" sz="12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en-US" sz="12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sub>
                    </m:sSub>
                    <m:d>
                      <m:dPr>
                        <m:ctrlPr>
                          <a:rPr lang="en-US" altLang="en-US" sz="12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en-US" sz="12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e>
                    </m:d>
                    <m:r>
                      <a:rPr lang="en-US" altLang="en-US" sz="1200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sz="1200" i="1" baseline="-25000" dirty="0">
                  <a:solidFill>
                    <a:srgbClr val="FFFF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4" name="Rounded Rectangle 8">
                <a:extLst>
                  <a:ext uri="{FF2B5EF4-FFF2-40B4-BE49-F238E27FC236}">
                    <a16:creationId xmlns:a16="http://schemas.microsoft.com/office/drawing/2014/main" id="{27A973BC-A8E3-443D-A1FF-CA4DAE1840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099716" y="3898850"/>
                <a:ext cx="2507151" cy="1278374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E626DAE-2F7E-4D08-B0C3-2DA84102AF7D}"/>
              </a:ext>
            </a:extLst>
          </p:cNvPr>
          <p:cNvCxnSpPr>
            <a:stCxn id="20" idx="3"/>
            <a:endCxn id="23" idx="1"/>
          </p:cNvCxnSpPr>
          <p:nvPr/>
        </p:nvCxnSpPr>
        <p:spPr bwMode="auto">
          <a:xfrm>
            <a:off x="2375276" y="4538037"/>
            <a:ext cx="662148" cy="0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398DE3C-6618-48B1-836D-BBAB9F1C832D}"/>
              </a:ext>
            </a:extLst>
          </p:cNvPr>
          <p:cNvCxnSpPr>
            <a:cxnSpLocks/>
            <a:stCxn id="23" idx="3"/>
            <a:endCxn id="24" idx="1"/>
          </p:cNvCxnSpPr>
          <p:nvPr/>
        </p:nvCxnSpPr>
        <p:spPr bwMode="auto">
          <a:xfrm>
            <a:off x="5544576" y="4538037"/>
            <a:ext cx="555140" cy="0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88BD126-9E7E-423C-A256-F81DBE454310}"/>
              </a:ext>
            </a:extLst>
          </p:cNvPr>
          <p:cNvCxnSpPr>
            <a:cxnSpLocks/>
            <a:stCxn id="24" idx="3"/>
          </p:cNvCxnSpPr>
          <p:nvPr/>
        </p:nvCxnSpPr>
        <p:spPr bwMode="auto">
          <a:xfrm>
            <a:off x="8606867" y="4538037"/>
            <a:ext cx="178081" cy="0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B1D3311-6F2F-4C4B-90FA-17D0CFE5C029}"/>
              </a:ext>
            </a:extLst>
          </p:cNvPr>
          <p:cNvCxnSpPr>
            <a:stCxn id="20" idx="2"/>
          </p:cNvCxnSpPr>
          <p:nvPr/>
        </p:nvCxnSpPr>
        <p:spPr bwMode="auto">
          <a:xfrm>
            <a:off x="1367164" y="5177224"/>
            <a:ext cx="851929" cy="320327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5B6B8C5-C44C-4E7A-ADA3-3E7993E1A44D}"/>
              </a:ext>
            </a:extLst>
          </p:cNvPr>
          <p:cNvCxnSpPr>
            <a:stCxn id="23" idx="2"/>
          </p:cNvCxnSpPr>
          <p:nvPr/>
        </p:nvCxnSpPr>
        <p:spPr bwMode="auto">
          <a:xfrm>
            <a:off x="4291000" y="5177224"/>
            <a:ext cx="779307" cy="320327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256614A-C816-470E-BEBA-359B5E6B9404}"/>
                  </a:ext>
                </a:extLst>
              </p:cNvPr>
              <p:cNvSpPr txBox="1"/>
              <p:nvPr/>
            </p:nvSpPr>
            <p:spPr>
              <a:xfrm>
                <a:off x="591015" y="5573035"/>
                <a:ext cx="2996869" cy="40011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marL="0" lvl="1" inden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𝑃𝑅𝐹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𝑀𝐾</m:t>
                              </m:r>
                            </m:e>
                            <m:sub>
                              <m:r>
                                <a:rPr lang="en-US" alt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r>
                        <a:rPr lang="en-US" alt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alt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(1)||</m:t>
                      </m:r>
                      <m:sSub>
                        <m:sSubPr>
                          <m:ctrlPr>
                            <a:rPr lang="en-US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alt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(1))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256614A-C816-470E-BEBA-359B5E6B94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015" y="5573035"/>
                <a:ext cx="2996869" cy="400110"/>
              </a:xfrm>
              <a:prstGeom prst="rect">
                <a:avLst/>
              </a:prstGeom>
              <a:blipFill>
                <a:blip r:embed="rId8"/>
                <a:stretch>
                  <a:fillRect r="-203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AF01826-85C3-4583-940A-E31EBFC5C988}"/>
                  </a:ext>
                </a:extLst>
              </p:cNvPr>
              <p:cNvSpPr txBox="1"/>
              <p:nvPr/>
            </p:nvSpPr>
            <p:spPr>
              <a:xfrm>
                <a:off x="3863743" y="5573035"/>
                <a:ext cx="3071738" cy="40011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 marL="0" lvl="1" inden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en-US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𝑃𝑅𝐹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en-US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𝑀𝐾</m:t>
                              </m:r>
                            </m:e>
                            <m:sub>
                              <m:r>
                                <a:rPr lang="en-US" alt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r>
                        <a:rPr lang="en-US" alt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alt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(2)||</m:t>
                      </m:r>
                      <m:sSub>
                        <m:sSubPr>
                          <m:ctrlP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alt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(2))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AF01826-85C3-4583-940A-E31EBFC5C9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3743" y="5573035"/>
                <a:ext cx="3071738" cy="400110"/>
              </a:xfrm>
              <a:prstGeom prst="rect">
                <a:avLst/>
              </a:prstGeom>
              <a:blipFill>
                <a:blip r:embed="rId9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CAA9A29-3780-42FE-A2EA-16AB6FCE6DF3}"/>
              </a:ext>
            </a:extLst>
          </p:cNvPr>
          <p:cNvCxnSpPr/>
          <p:nvPr/>
        </p:nvCxnSpPr>
        <p:spPr bwMode="auto">
          <a:xfrm>
            <a:off x="7270917" y="5188375"/>
            <a:ext cx="381864" cy="309176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89DD80B-53F9-4245-8C91-C20CFA09E803}"/>
                  </a:ext>
                </a:extLst>
              </p:cNvPr>
              <p:cNvSpPr txBox="1"/>
              <p:nvPr/>
            </p:nvSpPr>
            <p:spPr>
              <a:xfrm>
                <a:off x="7410179" y="5573035"/>
                <a:ext cx="987706" cy="40011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 marL="0" lvl="1" inden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en-US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=…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89DD80B-53F9-4245-8C91-C20CFA09E8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0179" y="5573035"/>
                <a:ext cx="987706" cy="4001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Slide Number Placeholder 3">
            <a:extLst>
              <a:ext uri="{FF2B5EF4-FFF2-40B4-BE49-F238E27FC236}">
                <a16:creationId xmlns:a16="http://schemas.microsoft.com/office/drawing/2014/main" id="{49652BDE-7F05-9847-9DCC-0C7D5DC95BFD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30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183540515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3" grpId="0" animBg="1"/>
      <p:bldP spid="24" grpId="0" animBg="1"/>
      <p:bldP spid="30" grpId="0" animBg="1"/>
      <p:bldP spid="31" grpId="0" animBg="1"/>
      <p:bldP spid="33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8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95536" y="237867"/>
            <a:ext cx="8496944" cy="733425"/>
          </a:xfrm>
        </p:spPr>
        <p:txBody>
          <a:bodyPr/>
          <a:lstStyle/>
          <a:p>
            <a:pPr eaLnBrk="1" hangingPunct="1">
              <a:buClrTx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en-US" sz="3600" dirty="0"/>
              <a:t>Stronger Notion of Resiliency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183" name="Rectangle 3"/>
              <p:cNvSpPr>
                <a:spLocks noGrp="1" noChangeArrowheads="1"/>
              </p:cNvSpPr>
              <p:nvPr>
                <p:ph type="body" idx="4294967295"/>
              </p:nvPr>
            </p:nvSpPr>
            <p:spPr>
              <a:xfrm>
                <a:off x="224549" y="995089"/>
                <a:ext cx="8352928" cy="3129369"/>
              </a:xfrm>
            </p:spPr>
            <p:txBody>
              <a:bodyPr/>
              <a:lstStyle/>
              <a:p>
                <a:pPr marL="341313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400" b="1" dirty="0">
                    <a:solidFill>
                      <a:srgbClr val="FF00FF"/>
                    </a:solidFill>
                  </a:rPr>
                  <a:t>Perfect</a:t>
                </a:r>
                <a:r>
                  <a:rPr lang="en-US" altLang="en-US" sz="2400" dirty="0">
                    <a:solidFill>
                      <a:srgbClr val="FF00FF"/>
                    </a:solidFill>
                  </a:rPr>
                  <a:t> Forward Secrecy (PFS):</a:t>
                </a:r>
                <a:r>
                  <a:rPr lang="en-US" altLang="en-US" sz="2000" dirty="0">
                    <a:solidFill>
                      <a:srgbClr val="FF00FF"/>
                    </a:solidFill>
                  </a:rPr>
                  <a:t> </a:t>
                </a:r>
                <a:r>
                  <a:rPr lang="en-US" altLang="en-US" sz="2400" dirty="0"/>
                  <a:t>session </a:t>
                </a:r>
                <a:r>
                  <a:rPr lang="en-US" altLang="en-US" sz="2400" i="1" kern="1200" dirty="0" err="1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altLang="en-US" sz="2400" dirty="0"/>
                  <a:t> is secure </a:t>
                </a:r>
                <a:r>
                  <a:rPr lang="en-US" altLang="en-US" sz="2400" dirty="0">
                    <a:solidFill>
                      <a:schemeClr val="tx1"/>
                    </a:solidFill>
                  </a:rPr>
                  <a:t>even if attacker </a:t>
                </a:r>
                <a:r>
                  <a:rPr lang="en-US" altLang="en-US" sz="2400" kern="120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is </a:t>
                </a:r>
                <a:r>
                  <a:rPr lang="en-US" sz="2400" kern="1200" dirty="0">
                    <a:solidFill>
                      <a:schemeClr val="tx1"/>
                    </a:solidFill>
                  </a:rPr>
                  <a:t>given, only </a:t>
                </a:r>
                <a:r>
                  <a:rPr lang="en-US" altLang="en-US" sz="2400" b="1" u="sng" kern="120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after</a:t>
                </a:r>
                <a:r>
                  <a:rPr lang="en-US" altLang="en-US" sz="2400" kern="120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 session </a:t>
                </a:r>
                <a14:m>
                  <m:oMath xmlns:m="http://schemas.openxmlformats.org/officeDocument/2006/math">
                    <m:r>
                      <a:rPr lang="en-US" altLang="en-US" sz="2400" i="1" kern="12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en-US" sz="2400" dirty="0">
                    <a:solidFill>
                      <a:schemeClr val="accent2"/>
                    </a:solidFill>
                  </a:rPr>
                  <a:t> ends, </a:t>
                </a:r>
                <a:r>
                  <a:rPr lang="en-US" sz="2400" kern="1200" dirty="0">
                    <a:solidFill>
                      <a:schemeClr val="tx1"/>
                    </a:solidFill>
                  </a:rPr>
                  <a:t>all keys of </a:t>
                </a:r>
                <a:r>
                  <a:rPr lang="en-US" sz="2400" b="1" kern="1200" dirty="0">
                    <a:solidFill>
                      <a:schemeClr val="tx1"/>
                    </a:solidFill>
                  </a:rPr>
                  <a:t>all</a:t>
                </a:r>
                <a:r>
                  <a:rPr lang="en-US" sz="2400" kern="1200" dirty="0">
                    <a:solidFill>
                      <a:schemeClr val="tx1"/>
                    </a:solidFill>
                  </a:rPr>
                  <a:t> other sessions, </a:t>
                </a:r>
                <a:r>
                  <a:rPr lang="en-US" sz="2400" b="1" kern="1200" dirty="0">
                    <a:solidFill>
                      <a:schemeClr val="tx1"/>
                    </a:solidFill>
                  </a:rPr>
                  <a:t>and</a:t>
                </a:r>
                <a:r>
                  <a:rPr lang="en-US" sz="2400" kern="1200" dirty="0">
                    <a:solidFill>
                      <a:schemeClr val="tx1"/>
                    </a:solidFill>
                  </a:rPr>
                  <a:t> Master Key of session </a:t>
                </a:r>
                <a:r>
                  <a:rPr lang="en-US" sz="2400" i="1" kern="1200" dirty="0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endParaRPr lang="en-US" altLang="en-US" sz="2400" i="1" kern="1200" dirty="0">
                  <a:solidFill>
                    <a:schemeClr val="accent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798513" lvl="1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000" i="1" kern="1200" dirty="0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All include future and past sessions.</a:t>
                </a:r>
                <a:br>
                  <a:rPr lang="en-US" altLang="en-US" sz="2000" dirty="0">
                    <a:solidFill>
                      <a:schemeClr val="accent2"/>
                    </a:solidFill>
                  </a:rPr>
                </a:br>
                <a:br>
                  <a:rPr lang="en-US" altLang="en-US" sz="2000" dirty="0">
                    <a:solidFill>
                      <a:schemeClr val="accent2"/>
                    </a:solidFill>
                  </a:rPr>
                </a:br>
                <a:endParaRPr lang="en-US" altLang="en-US" sz="2000" dirty="0">
                  <a:solidFill>
                    <a:schemeClr val="accent2"/>
                  </a:solidFill>
                </a:endParaRPr>
              </a:p>
              <a:p>
                <a:pPr marL="341313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400" b="1" dirty="0">
                    <a:solidFill>
                      <a:srgbClr val="FF00FF"/>
                    </a:solidFill>
                  </a:rPr>
                  <a:t>Perfect</a:t>
                </a:r>
                <a:r>
                  <a:rPr lang="en-US" altLang="en-US" sz="2400" dirty="0">
                    <a:solidFill>
                      <a:srgbClr val="FF00FF"/>
                    </a:solidFill>
                  </a:rPr>
                  <a:t> Recover Security (PRS): </a:t>
                </a:r>
                <a:r>
                  <a:rPr lang="en-US" altLang="en-US" sz="2400" dirty="0"/>
                  <a:t>session </a:t>
                </a:r>
                <a:r>
                  <a:rPr lang="en-US" altLang="en-US" sz="2400" i="1" kern="1200" dirty="0" err="1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altLang="en-US" sz="2400" dirty="0"/>
                  <a:t> is secure if it’s keys are not given to attacker, and either session </a:t>
                </a:r>
                <a14:m>
                  <m:oMath xmlns:m="http://schemas.openxmlformats.org/officeDocument/2006/math">
                    <m:r>
                      <a:rPr lang="en-US" altLang="en-US" sz="24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en-US" sz="2400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altLang="en-US" sz="2400" dirty="0"/>
                  <a:t> is secure, or there is no MitM attack during session </a:t>
                </a:r>
                <a:r>
                  <a:rPr lang="en-US" altLang="en-US" sz="2400" i="1" kern="1200" dirty="0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</a:p>
              <a:p>
                <a:pPr marL="341313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endParaRPr lang="en-US" sz="2400" i="1" kern="1200" dirty="0">
                  <a:solidFill>
                    <a:schemeClr val="accent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1313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000" dirty="0"/>
                  <a:t>How? </a:t>
                </a:r>
                <a:r>
                  <a:rPr lang="en-US" altLang="en-US" sz="2000" b="1" u="sng" dirty="0"/>
                  <a:t>public-key</a:t>
                </a:r>
                <a:r>
                  <a:rPr lang="en-US" altLang="en-US" sz="2000" dirty="0"/>
                  <a:t> (key exchange) protocols – next topic!</a:t>
                </a:r>
              </a:p>
            </p:txBody>
          </p:sp>
        </mc:Choice>
        <mc:Fallback xmlns="">
          <p:sp>
            <p:nvSpPr>
              <p:cNvPr id="50183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224549" y="995089"/>
                <a:ext cx="8352928" cy="3129369"/>
              </a:xfrm>
              <a:blipFill>
                <a:blip r:embed="rId3"/>
                <a:stretch>
                  <a:fillRect l="-303" t="-2834" r="-910" b="-279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22CF1B-2EFD-C045-A2F3-C1FD37CB6F94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31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1983279567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en-US" sz="3600"/>
              <a:t>Resiliency Notions: Shared + Public Key</a:t>
            </a:r>
            <a:endParaRPr lang="en-US" altLang="en-US"/>
          </a:p>
        </p:txBody>
      </p:sp>
      <p:sp>
        <p:nvSpPr>
          <p:cNvPr id="83" name="Rounded Rectangle 2">
            <a:extLst>
              <a:ext uri="{FF2B5EF4-FFF2-40B4-BE49-F238E27FC236}">
                <a16:creationId xmlns:a16="http://schemas.microsoft.com/office/drawing/2014/main" id="{745483AD-5AD0-4FC4-BE09-0DD29B0CEE2E}"/>
              </a:ext>
            </a:extLst>
          </p:cNvPr>
          <p:cNvSpPr/>
          <p:nvPr/>
        </p:nvSpPr>
        <p:spPr bwMode="auto">
          <a:xfrm>
            <a:off x="1424774" y="5143060"/>
            <a:ext cx="1224136" cy="576064"/>
          </a:xfrm>
          <a:prstGeom prst="roundRect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 dirty="0"/>
              <a:t>Secure key setup</a:t>
            </a:r>
          </a:p>
        </p:txBody>
      </p:sp>
      <p:sp>
        <p:nvSpPr>
          <p:cNvPr id="84" name="Rounded Rectangle 6">
            <a:extLst>
              <a:ext uri="{FF2B5EF4-FFF2-40B4-BE49-F238E27FC236}">
                <a16:creationId xmlns:a16="http://schemas.microsoft.com/office/drawing/2014/main" id="{447EA854-3769-49B1-A418-2E8468D10CEB}"/>
              </a:ext>
            </a:extLst>
          </p:cNvPr>
          <p:cNvSpPr/>
          <p:nvPr/>
        </p:nvSpPr>
        <p:spPr bwMode="auto">
          <a:xfrm>
            <a:off x="3224974" y="5010778"/>
            <a:ext cx="1224136" cy="348306"/>
          </a:xfrm>
          <a:prstGeom prst="roundRect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 dirty="0"/>
              <a:t>FS</a:t>
            </a:r>
          </a:p>
        </p:txBody>
      </p:sp>
      <p:sp>
        <p:nvSpPr>
          <p:cNvPr id="85" name="Rounded Rectangle 7">
            <a:extLst>
              <a:ext uri="{FF2B5EF4-FFF2-40B4-BE49-F238E27FC236}">
                <a16:creationId xmlns:a16="http://schemas.microsoft.com/office/drawing/2014/main" id="{A65B7B30-0E59-4A78-916E-4B056661888C}"/>
              </a:ext>
            </a:extLst>
          </p:cNvPr>
          <p:cNvSpPr/>
          <p:nvPr/>
        </p:nvSpPr>
        <p:spPr bwMode="auto">
          <a:xfrm>
            <a:off x="3224974" y="5491365"/>
            <a:ext cx="1224136" cy="348306"/>
          </a:xfrm>
          <a:prstGeom prst="roundRect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 dirty="0"/>
              <a:t>RS</a:t>
            </a:r>
          </a:p>
        </p:txBody>
      </p:sp>
      <p:sp>
        <p:nvSpPr>
          <p:cNvPr id="86" name="Rounded Rectangle 8">
            <a:extLst>
              <a:ext uri="{FF2B5EF4-FFF2-40B4-BE49-F238E27FC236}">
                <a16:creationId xmlns:a16="http://schemas.microsoft.com/office/drawing/2014/main" id="{055ED4FB-5AB7-43DA-A36B-E3DC872ADAA3}"/>
              </a:ext>
            </a:extLst>
          </p:cNvPr>
          <p:cNvSpPr/>
          <p:nvPr/>
        </p:nvSpPr>
        <p:spPr bwMode="auto">
          <a:xfrm>
            <a:off x="4998944" y="5010778"/>
            <a:ext cx="1224136" cy="348306"/>
          </a:xfrm>
          <a:prstGeom prst="roundRect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/>
              <a:t>PFS</a:t>
            </a:r>
          </a:p>
        </p:txBody>
      </p:sp>
      <p:sp>
        <p:nvSpPr>
          <p:cNvPr id="87" name="Rounded Rectangle 10">
            <a:extLst>
              <a:ext uri="{FF2B5EF4-FFF2-40B4-BE49-F238E27FC236}">
                <a16:creationId xmlns:a16="http://schemas.microsoft.com/office/drawing/2014/main" id="{3F5E9CD2-352D-4E91-A42E-A30A2F1F6ABE}"/>
              </a:ext>
            </a:extLst>
          </p:cNvPr>
          <p:cNvSpPr/>
          <p:nvPr/>
        </p:nvSpPr>
        <p:spPr bwMode="auto">
          <a:xfrm>
            <a:off x="5025174" y="5474296"/>
            <a:ext cx="1224136" cy="360040"/>
          </a:xfrm>
          <a:prstGeom prst="roundRect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400" dirty="0"/>
              <a:t>PRS</a:t>
            </a:r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05ED69A6-9100-47F1-A96E-64C936CDD982}"/>
              </a:ext>
            </a:extLst>
          </p:cNvPr>
          <p:cNvCxnSpPr>
            <a:stCxn id="84" idx="1"/>
            <a:endCxn id="83" idx="3"/>
          </p:cNvCxnSpPr>
          <p:nvPr/>
        </p:nvCxnSpPr>
        <p:spPr bwMode="auto">
          <a:xfrm flipH="1">
            <a:off x="2648910" y="5184931"/>
            <a:ext cx="576064" cy="246161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50A894B5-A9C9-4C0E-AB30-F5A3F163C42C}"/>
              </a:ext>
            </a:extLst>
          </p:cNvPr>
          <p:cNvCxnSpPr>
            <a:stCxn id="85" idx="1"/>
            <a:endCxn id="83" idx="3"/>
          </p:cNvCxnSpPr>
          <p:nvPr/>
        </p:nvCxnSpPr>
        <p:spPr bwMode="auto">
          <a:xfrm flipH="1" flipV="1">
            <a:off x="2648910" y="5431092"/>
            <a:ext cx="576064" cy="234426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7C24354D-8B94-4DAE-9E08-4ADB713E3DAF}"/>
              </a:ext>
            </a:extLst>
          </p:cNvPr>
          <p:cNvCxnSpPr>
            <a:stCxn id="86" idx="1"/>
            <a:endCxn id="84" idx="3"/>
          </p:cNvCxnSpPr>
          <p:nvPr/>
        </p:nvCxnSpPr>
        <p:spPr bwMode="auto">
          <a:xfrm flipH="1">
            <a:off x="4449110" y="5184931"/>
            <a:ext cx="549834" cy="0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BAE2F7E7-A268-4C16-B02A-0380E32C5641}"/>
              </a:ext>
            </a:extLst>
          </p:cNvPr>
          <p:cNvCxnSpPr>
            <a:stCxn id="87" idx="1"/>
            <a:endCxn id="85" idx="3"/>
          </p:cNvCxnSpPr>
          <p:nvPr/>
        </p:nvCxnSpPr>
        <p:spPr bwMode="auto">
          <a:xfrm flipH="1">
            <a:off x="4449110" y="5654316"/>
            <a:ext cx="576064" cy="11202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641A7819-E8AE-E145-B4E7-CF31E82C01A5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32</a:t>
            </a:fld>
            <a:endParaRPr lang="he-IL" altLang="he-IL" sz="18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CA891F4-E701-4D4A-ABE7-F7AEA1CA46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938" y="1187969"/>
            <a:ext cx="8015709" cy="333030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B3D2148-9119-4148-8585-AADCD547E913}"/>
              </a:ext>
            </a:extLst>
          </p:cNvPr>
          <p:cNvSpPr txBox="1"/>
          <p:nvPr/>
        </p:nvSpPr>
        <p:spPr>
          <a:xfrm>
            <a:off x="5875019" y="2978941"/>
            <a:ext cx="1055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ends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FE4253-6335-E847-BCFD-69510DD8D3A9}"/>
              </a:ext>
            </a:extLst>
          </p:cNvPr>
          <p:cNvSpPr txBox="1"/>
          <p:nvPr/>
        </p:nvSpPr>
        <p:spPr>
          <a:xfrm>
            <a:off x="6930176" y="4723266"/>
            <a:ext cx="21145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tx1"/>
                </a:solidFill>
              </a:rPr>
              <a:t>MitM is an active attacker, not like an eavesdropper!</a:t>
            </a:r>
          </a:p>
        </p:txBody>
      </p:sp>
    </p:spTree>
    <p:extLst>
      <p:ext uri="{BB962C8B-B14F-4D97-AF65-F5344CB8AC3E}">
        <p14:creationId xmlns:p14="http://schemas.microsoft.com/office/powerpoint/2010/main" val="1863527957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7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he-IL" dirty="0"/>
              <a:t>Covered Material From the Textbook</a:t>
            </a:r>
          </a:p>
        </p:txBody>
      </p:sp>
      <p:sp>
        <p:nvSpPr>
          <p:cNvPr id="93188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altLang="he-IL" sz="2200" dirty="0">
                <a:sym typeface="Wingdings" panose="05000000000000000000" pitchFamily="2" charset="2"/>
              </a:rPr>
              <a:t>Chapter 5</a:t>
            </a:r>
          </a:p>
          <a:p>
            <a:pPr lvl="1"/>
            <a:r>
              <a:rPr lang="en-US" altLang="he-IL">
                <a:sym typeface="Wingdings" panose="05000000000000000000" pitchFamily="2" charset="2"/>
              </a:rPr>
              <a:t>Sections 5.3 – 5.7</a:t>
            </a:r>
            <a:endParaRPr lang="en-US" altLang="he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F9D048-DF9C-5B47-A4EF-7C5EDDA5AA4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175170" y="6242050"/>
            <a:ext cx="505279" cy="450850"/>
          </a:xfrm>
          <a:noFill/>
        </p:spPr>
        <p:txBody>
          <a:bodyPr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5D150BCE-9D66-491A-A8B4-4A161955DEF8}" type="slidenum">
              <a:rPr lang="he-IL" altLang="he-IL" sz="1800"/>
              <a:pPr>
                <a:spcBef>
                  <a:spcPct val="0"/>
                </a:spcBef>
                <a:buClrTx/>
                <a:buFontTx/>
                <a:buNone/>
              </a:pPr>
              <a:t>33</a:t>
            </a:fld>
            <a:endParaRPr lang="en-US" altLang="he-IL" sz="1800" dirty="0"/>
          </a:p>
        </p:txBody>
      </p:sp>
    </p:spTree>
    <p:extLst>
      <p:ext uri="{BB962C8B-B14F-4D97-AF65-F5344CB8AC3E}">
        <p14:creationId xmlns:p14="http://schemas.microsoft.com/office/powerpoint/2010/main" val="10443007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3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3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A8C4CAAF-33E3-504B-B941-4FF43CEC46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135" y="2071095"/>
            <a:ext cx="7620000" cy="39497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2C0D077-621F-A84F-9559-72206C7D7669}"/>
              </a:ext>
            </a:extLst>
          </p:cNvPr>
          <p:cNvSpPr/>
          <p:nvPr/>
        </p:nvSpPr>
        <p:spPr>
          <a:xfrm>
            <a:off x="2626500" y="757535"/>
            <a:ext cx="389100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149231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BB24D-40C0-BC40-B1E3-0EDF8B24B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600" dirty="0"/>
              <a:t>Authenticated Request-Response Protocols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856E6B-BC39-FB4B-B2D4-2B4B384AC6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Beside authenticating entities, these protocols authenticate the exchange of a request and a response between the entities.</a:t>
            </a:r>
          </a:p>
          <a:p>
            <a:r>
              <a:rPr lang="en-US" sz="2400" dirty="0"/>
              <a:t>Required properties:</a:t>
            </a:r>
          </a:p>
          <a:p>
            <a:pPr lvl="1"/>
            <a:r>
              <a:rPr lang="en-US" sz="2200" b="1" dirty="0"/>
              <a:t>Request authentication.</a:t>
            </a:r>
          </a:p>
          <a:p>
            <a:pPr lvl="2"/>
            <a:r>
              <a:rPr lang="en-US" dirty="0"/>
              <a:t>The request was indeed sent by the peer.</a:t>
            </a:r>
          </a:p>
          <a:p>
            <a:pPr lvl="1"/>
            <a:r>
              <a:rPr lang="en-US" sz="2200" b="1" dirty="0"/>
              <a:t>Response authentication</a:t>
            </a:r>
          </a:p>
          <a:p>
            <a:pPr lvl="2"/>
            <a:r>
              <a:rPr lang="en-US" dirty="0"/>
              <a:t>The response was indeed sent by the peer.</a:t>
            </a:r>
          </a:p>
          <a:p>
            <a:pPr lvl="1"/>
            <a:r>
              <a:rPr lang="en-US" sz="2200" b="1" dirty="0"/>
              <a:t>No replay.</a:t>
            </a:r>
          </a:p>
          <a:p>
            <a:pPr lvl="2"/>
            <a:r>
              <a:rPr lang="en-US" dirty="0"/>
              <a:t>Every request/response was received at most the number of times it was sent by the peer.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8A44B800-648E-6A40-9980-E708422FE5AC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4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1885535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BB24D-40C0-BC40-B1E3-0EDF8B24B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600" dirty="0"/>
              <a:t>Authenticated Request-Response Protocols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856E6B-BC39-FB4B-B2D4-2B4B384AC6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Five variants:</a:t>
            </a:r>
          </a:p>
          <a:p>
            <a:pPr lvl="1"/>
            <a:r>
              <a:rPr lang="en-US" dirty="0"/>
              <a:t>2PP-RR</a:t>
            </a:r>
          </a:p>
          <a:p>
            <a:pPr lvl="1"/>
            <a:r>
              <a:rPr lang="en-US" dirty="0"/>
              <a:t>2RT-2PP</a:t>
            </a:r>
          </a:p>
          <a:p>
            <a:pPr lvl="1"/>
            <a:r>
              <a:rPr lang="en-US" dirty="0"/>
              <a:t>Counter-based-RR</a:t>
            </a:r>
          </a:p>
          <a:p>
            <a:pPr lvl="1"/>
            <a:r>
              <a:rPr lang="en-US" dirty="0"/>
              <a:t>Time-based-RR.</a:t>
            </a:r>
          </a:p>
          <a:p>
            <a:pPr lvl="1"/>
            <a:r>
              <a:rPr lang="en-US" dirty="0"/>
              <a:t>Key-exchange.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43EA55FE-5BB4-7D4F-8B40-E1B0B98E22D2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5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35296073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8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95300" y="290513"/>
            <a:ext cx="8153400" cy="733425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en-US" dirty="0"/>
              <a:t>2PP-RR</a:t>
            </a:r>
          </a:p>
        </p:txBody>
      </p:sp>
      <p:sp>
        <p:nvSpPr>
          <p:cNvPr id="5018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76225" y="1089933"/>
            <a:ext cx="8372475" cy="1757333"/>
          </a:xfrm>
        </p:spPr>
        <p:txBody>
          <a:bodyPr/>
          <a:lstStyle/>
          <a:p>
            <a:pPr marL="341313" indent="-341313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400" dirty="0">
                <a:solidFill>
                  <a:schemeClr val="tx1"/>
                </a:solidFill>
              </a:rPr>
              <a:t>A three-flow nonce-based protocol.</a:t>
            </a:r>
          </a:p>
          <a:p>
            <a:pPr marL="341313" indent="-341313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400" dirty="0">
                <a:solidFill>
                  <a:schemeClr val="tx1"/>
                </a:solidFill>
              </a:rPr>
              <a:t>Significant drawback:</a:t>
            </a:r>
          </a:p>
          <a:p>
            <a:pPr marL="798513" lvl="1" indent="-341313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000" dirty="0">
                <a:solidFill>
                  <a:schemeClr val="tx1"/>
                </a:solidFill>
              </a:rPr>
              <a:t>The request is sent by the responder and the initiator sends the response.</a:t>
            </a:r>
          </a:p>
          <a:p>
            <a:pPr marL="798513" lvl="1" indent="-341313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000" dirty="0">
                <a:solidFill>
                  <a:schemeClr val="tx1"/>
                </a:solidFill>
              </a:rPr>
              <a:t>So initiator has to wait for a request rather sending it!!</a:t>
            </a:r>
          </a:p>
          <a:p>
            <a:pPr marL="341313" indent="-341313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US" altLang="en-US" sz="2000" dirty="0">
              <a:solidFill>
                <a:schemeClr val="bg1">
                  <a:lumMod val="50000"/>
                </a:schemeClr>
              </a:solidFill>
            </a:endParaRPr>
          </a:p>
          <a:p>
            <a:pPr marL="798513" lvl="1" indent="-341313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US" altLang="en-US" dirty="0"/>
          </a:p>
          <a:p>
            <a:pPr marL="798513" lvl="1" indent="-341313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US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AEBDA9-4B59-0D47-A1B5-5432A41974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158" y="3429000"/>
            <a:ext cx="7685514" cy="2192564"/>
          </a:xfrm>
          <a:prstGeom prst="rect">
            <a:avLst/>
          </a:prstGeom>
        </p:spPr>
      </p:pic>
      <p:sp>
        <p:nvSpPr>
          <p:cNvPr id="21" name="Slide Number Placeholder 3">
            <a:extLst>
              <a:ext uri="{FF2B5EF4-FFF2-40B4-BE49-F238E27FC236}">
                <a16:creationId xmlns:a16="http://schemas.microsoft.com/office/drawing/2014/main" id="{0F7FF6A8-7E4A-8540-B957-48A318D7E910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6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631392115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8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95300" y="290513"/>
            <a:ext cx="8153400" cy="733425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en-US" dirty="0"/>
              <a:t>2RT-2PP</a:t>
            </a:r>
          </a:p>
        </p:txBody>
      </p:sp>
      <p:sp>
        <p:nvSpPr>
          <p:cNvPr id="5018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76225" y="1089933"/>
            <a:ext cx="8372475" cy="1757333"/>
          </a:xfrm>
        </p:spPr>
        <p:txBody>
          <a:bodyPr/>
          <a:lstStyle/>
          <a:p>
            <a:pPr marL="341313" indent="-341313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400" dirty="0">
                <a:solidFill>
                  <a:schemeClr val="tx1"/>
                </a:solidFill>
              </a:rPr>
              <a:t>A four-flow nonce-based protocol.</a:t>
            </a:r>
          </a:p>
          <a:p>
            <a:pPr marL="341313" indent="-341313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400" dirty="0">
                <a:solidFill>
                  <a:schemeClr val="tx1"/>
                </a:solidFill>
              </a:rPr>
              <a:t>Mainly fixes the drawback of 2PP-RR (</a:t>
            </a:r>
            <a:r>
              <a:rPr lang="en-US" altLang="en-US" sz="2400">
                <a:solidFill>
                  <a:schemeClr val="tx1"/>
                </a:solidFill>
              </a:rPr>
              <a:t>see previous slide).</a:t>
            </a:r>
            <a:endParaRPr lang="en-US" altLang="en-US" sz="2000" dirty="0">
              <a:solidFill>
                <a:schemeClr val="tx1"/>
              </a:solidFill>
            </a:endParaRPr>
          </a:p>
          <a:p>
            <a:pPr marL="341313" indent="-341313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US" altLang="en-US" sz="2000" dirty="0">
              <a:solidFill>
                <a:schemeClr val="bg1">
                  <a:lumMod val="50000"/>
                </a:schemeClr>
              </a:solidFill>
            </a:endParaRPr>
          </a:p>
          <a:p>
            <a:pPr marL="798513" lvl="1" indent="-341313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US" altLang="en-US" dirty="0"/>
          </a:p>
          <a:p>
            <a:pPr marL="798513" lvl="1" indent="-341313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US" altLang="en-US" dirty="0"/>
          </a:p>
        </p:txBody>
      </p:sp>
      <p:sp>
        <p:nvSpPr>
          <p:cNvPr id="21" name="Slide Number Placeholder 3">
            <a:extLst>
              <a:ext uri="{FF2B5EF4-FFF2-40B4-BE49-F238E27FC236}">
                <a16:creationId xmlns:a16="http://schemas.microsoft.com/office/drawing/2014/main" id="{0F7FF6A8-7E4A-8540-B957-48A318D7E910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7</a:t>
            </a:fld>
            <a:endParaRPr lang="he-IL" altLang="he-IL" sz="18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3D859A4-BD33-5B41-B6D4-CEAA3FD0AF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475" y="3015343"/>
            <a:ext cx="7710011" cy="2166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503856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8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13657" y="290513"/>
            <a:ext cx="8730343" cy="733425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en-US" sz="3600" dirty="0"/>
              <a:t>Counter-Based Authenticated RR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183" name="Rectangle 3"/>
              <p:cNvSpPr>
                <a:spLocks noGrp="1" noChangeArrowheads="1"/>
              </p:cNvSpPr>
              <p:nvPr>
                <p:ph type="body" idx="4294967295"/>
              </p:nvPr>
            </p:nvSpPr>
            <p:spPr>
              <a:xfrm>
                <a:off x="276225" y="1089933"/>
                <a:ext cx="8372475" cy="1757333"/>
              </a:xfrm>
            </p:spPr>
            <p:txBody>
              <a:bodyPr/>
              <a:lstStyle/>
              <a:p>
                <a:pPr marL="341313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000" b="1" dirty="0">
                    <a:solidFill>
                      <a:schemeClr val="tx1"/>
                    </a:solidFill>
                  </a:rPr>
                  <a:t>Simple stateful (counter) solution, requiring only one round:</a:t>
                </a:r>
              </a:p>
              <a:p>
                <a:pPr marL="798513" lvl="1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000" dirty="0">
                    <a:solidFill>
                      <a:schemeClr val="tx1"/>
                    </a:solidFill>
                  </a:rPr>
                  <a:t>Unidirectional (run once for each direction if both are needed).</a:t>
                </a:r>
              </a:p>
              <a:p>
                <a:pPr marL="798513" lvl="1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000" dirty="0">
                    <a:solidFill>
                      <a:schemeClr val="tx1"/>
                    </a:solidFill>
                  </a:rPr>
                  <a:t>Parties maintain synchronized counter </a:t>
                </a:r>
                <a14:m>
                  <m:oMath xmlns:m="http://schemas.openxmlformats.org/officeDocument/2006/math">
                    <m:r>
                      <a:rPr lang="en-US" alt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en-US" sz="2000" dirty="0">
                    <a:solidFill>
                      <a:schemeClr val="tx1"/>
                    </a:solidFill>
                  </a:rPr>
                  <a:t> of requests (and responses) to avoid replay attacks.</a:t>
                </a:r>
              </a:p>
              <a:p>
                <a:pPr marL="798513" lvl="1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000" dirty="0">
                    <a:solidFill>
                      <a:schemeClr val="tx1"/>
                    </a:solidFill>
                  </a:rPr>
                  <a:t>Recipient (e.g. Bob) validates counter received is </a:t>
                </a:r>
                <a14:m>
                  <m:oMath xmlns:m="http://schemas.openxmlformats.org/officeDocument/2006/math">
                    <m:r>
                      <a:rPr lang="en-US" alt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US" altLang="en-US" sz="2000" dirty="0">
                  <a:solidFill>
                    <a:schemeClr val="tx1"/>
                  </a:solidFill>
                </a:endParaRPr>
              </a:p>
              <a:p>
                <a:pPr marL="798513" lvl="1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000" dirty="0">
                    <a:solidFill>
                      <a:schemeClr val="tx1"/>
                    </a:solidFill>
                  </a:rPr>
                  <a:t>Both parties must remember counter</a:t>
                </a:r>
                <a:endParaRPr lang="en-US" altLang="en-US" sz="2000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marL="798513" lvl="1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endParaRPr lang="en-US" altLang="en-US" dirty="0"/>
              </a:p>
              <a:p>
                <a:pPr marL="798513" lvl="1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endParaRPr lang="en-US" altLang="en-US" dirty="0"/>
              </a:p>
            </p:txBody>
          </p:sp>
        </mc:Choice>
        <mc:Fallback xmlns="">
          <p:sp>
            <p:nvSpPr>
              <p:cNvPr id="50183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276225" y="1089933"/>
                <a:ext cx="8372475" cy="1757333"/>
              </a:xfrm>
              <a:blipFill>
                <a:blip r:embed="rId3"/>
                <a:stretch>
                  <a:fillRect t="-2857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Slide Number Placeholder 3">
            <a:extLst>
              <a:ext uri="{FF2B5EF4-FFF2-40B4-BE49-F238E27FC236}">
                <a16:creationId xmlns:a16="http://schemas.microsoft.com/office/drawing/2014/main" id="{0F7FF6A8-7E4A-8540-B957-48A318D7E910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8</a:t>
            </a:fld>
            <a:endParaRPr lang="he-IL" altLang="he-IL" sz="1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EFEAC7-201E-804E-8A5A-217B00CA0F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871" y="3563546"/>
            <a:ext cx="7348129" cy="2538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349885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8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13657" y="290513"/>
            <a:ext cx="8730343" cy="733425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en-US" sz="3600" dirty="0"/>
              <a:t>Time-Based Authenticated RR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183" name="Rectangle 3"/>
              <p:cNvSpPr>
                <a:spLocks noGrp="1" noChangeArrowheads="1"/>
              </p:cNvSpPr>
              <p:nvPr>
                <p:ph type="body" idx="4294967295"/>
              </p:nvPr>
            </p:nvSpPr>
            <p:spPr>
              <a:xfrm>
                <a:off x="276225" y="1089933"/>
                <a:ext cx="8372475" cy="1757333"/>
              </a:xfrm>
            </p:spPr>
            <p:txBody>
              <a:bodyPr/>
              <a:lstStyle/>
              <a:p>
                <a:pPr marL="341313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000" b="1" dirty="0">
                    <a:solidFill>
                      <a:schemeClr val="tx1"/>
                    </a:solidFill>
                  </a:rPr>
                  <a:t>Simple stateful (time) solution, requiring only one round:</a:t>
                </a:r>
              </a:p>
              <a:p>
                <a:pPr marL="798513" lvl="1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1800" dirty="0"/>
                  <a:t>Use local clocks </a:t>
                </a:r>
                <a:r>
                  <a:rPr lang="en-US" altLang="en-US" sz="1800" i="1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en-US" altLang="en-US" sz="1800" i="1" baseline="-250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en-US" altLang="en-US" sz="1800" i="1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T</a:t>
                </a:r>
                <a:r>
                  <a:rPr lang="en-US" altLang="en-US" sz="1800" i="1" baseline="-250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  </a:t>
                </a:r>
                <a:r>
                  <a:rPr lang="en-US" altLang="en-US" sz="1800" dirty="0"/>
                  <a:t>instead of counters with two assumptions: bounded delays and bounded clock skews.</a:t>
                </a:r>
              </a:p>
              <a:p>
                <a:pPr marL="798513" lvl="1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1800" dirty="0"/>
                  <a:t>Responder (Bob): </a:t>
                </a:r>
              </a:p>
              <a:p>
                <a:pPr marL="1141413" lvl="2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1800" dirty="0"/>
                  <a:t>Rejects request if: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18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en-US" sz="1800" i="1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altLang="en-US" sz="1800" i="1"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alt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18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en-US" sz="1800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altLang="en-US" sz="1800" i="1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l-GR" alt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en-US" altLang="en-US" sz="1800" dirty="0"/>
                  <a:t> where</a:t>
                </a:r>
              </a:p>
              <a:p>
                <a:pPr marL="1141413" lvl="2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1800" dirty="0"/>
                  <a:t>Or if he received larger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18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en-US" sz="1800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altLang="en-US" sz="1800" dirty="0"/>
                  <a:t> already</a:t>
                </a:r>
              </a:p>
              <a:p>
                <a:pPr marL="1141413" lvl="2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1800" dirty="0"/>
                  <a:t>Maintains last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18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en-US" sz="1800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altLang="en-US" sz="1800" dirty="0"/>
                  <a:t> received, until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18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en-US" sz="1800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altLang="en-US" sz="1800" i="1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l-GR" alt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</m:oMath>
                </a14:m>
                <a:endParaRPr lang="en-US" altLang="en-US" sz="1800" dirty="0"/>
              </a:p>
              <a:p>
                <a:pPr marL="798513" lvl="1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1800" dirty="0"/>
                  <a:t>Initiator (Alice) does not need </a:t>
                </a:r>
                <a:r>
                  <a:rPr lang="en-US" altLang="en-US" sz="1800" b="1" dirty="0"/>
                  <a:t>any</a:t>
                </a:r>
                <a:r>
                  <a:rPr lang="en-US" altLang="en-US" sz="1800" dirty="0"/>
                  <a:t> state, when can Bob discard his?</a:t>
                </a:r>
                <a:endParaRPr lang="en-US" altLang="en-US" sz="1800" b="1" dirty="0">
                  <a:solidFill>
                    <a:schemeClr val="tx1"/>
                  </a:solidFill>
                </a:endParaRPr>
              </a:p>
              <a:p>
                <a:pPr marL="798513" lvl="1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endParaRPr lang="en-US" altLang="en-US" dirty="0"/>
              </a:p>
              <a:p>
                <a:pPr marL="798513" lvl="1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endParaRPr lang="en-US" altLang="en-US" dirty="0"/>
              </a:p>
            </p:txBody>
          </p:sp>
        </mc:Choice>
        <mc:Fallback xmlns="">
          <p:sp>
            <p:nvSpPr>
              <p:cNvPr id="50183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276225" y="1089933"/>
                <a:ext cx="8372475" cy="1757333"/>
              </a:xfrm>
              <a:blipFill>
                <a:blip r:embed="rId3"/>
                <a:stretch>
                  <a:fillRect t="-2857" b="-52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Slide Number Placeholder 3">
            <a:extLst>
              <a:ext uri="{FF2B5EF4-FFF2-40B4-BE49-F238E27FC236}">
                <a16:creationId xmlns:a16="http://schemas.microsoft.com/office/drawing/2014/main" id="{0F7FF6A8-7E4A-8540-B957-48A318D7E910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9</a:t>
            </a:fld>
            <a:endParaRPr lang="he-IL" altLang="he-IL" sz="18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63C954C-9544-6942-93F6-DCA84C42AD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3787" y="3792893"/>
            <a:ext cx="6366469" cy="237295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CDE8225-4255-4B49-B374-92A13B5BAF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3029" y="2397479"/>
            <a:ext cx="1967824" cy="31306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17CDC58-2062-BB48-B2F2-4905DBA0F624}"/>
              </a:ext>
            </a:extLst>
          </p:cNvPr>
          <p:cNvSpPr txBox="1"/>
          <p:nvPr/>
        </p:nvSpPr>
        <p:spPr>
          <a:xfrm>
            <a:off x="7500256" y="4956238"/>
            <a:ext cx="1633684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1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Remember </a:t>
            </a:r>
            <a:r>
              <a:rPr lang="en-US" altLang="en-US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en-US" i="1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he-IL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4313634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Garamond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8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itchFamily="34" charset="0"/>
            <a:cs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8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itchFamily="34" charset="0"/>
            <a:cs typeface="Arial" pitchFamily="34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9644</TotalTime>
  <Words>2452</Words>
  <Application>Microsoft Macintosh PowerPoint</Application>
  <PresentationFormat>On-screen Show (4:3)</PresentationFormat>
  <Paragraphs>352</Paragraphs>
  <Slides>34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1" baseType="lpstr">
      <vt:lpstr>Arial</vt:lpstr>
      <vt:lpstr>Cambria Math</vt:lpstr>
      <vt:lpstr>Garamond</vt:lpstr>
      <vt:lpstr>Symbol</vt:lpstr>
      <vt:lpstr>Times New Roman</vt:lpstr>
      <vt:lpstr>Wingdings</vt:lpstr>
      <vt:lpstr>Office Theme</vt:lpstr>
      <vt:lpstr>CSE 3400 - Introduction to Computer &amp; Network Security  (aka: Introduction to Cybersecurity)  Lecture 9 Shared Key Protocols – Part II </vt:lpstr>
      <vt:lpstr>Outline</vt:lpstr>
      <vt:lpstr>   Handshake Protocols Extensions  </vt:lpstr>
      <vt:lpstr>Authenticated Request-Response Protocols</vt:lpstr>
      <vt:lpstr>Authenticated Request-Response Protocols</vt:lpstr>
      <vt:lpstr>2PP-RR</vt:lpstr>
      <vt:lpstr>2RT-2PP</vt:lpstr>
      <vt:lpstr>Counter-Based Authenticated RR</vt:lpstr>
      <vt:lpstr>Time-Based Authenticated RR</vt:lpstr>
      <vt:lpstr>2RT-2PP with Confidentiality</vt:lpstr>
      <vt:lpstr>2PP Key Exchange Protocol</vt:lpstr>
      <vt:lpstr>   Key Distribution Centers (KDCs)  Establish a shared key between two or more entities, usually with the help of a trusted third party referred to as KDC</vt:lpstr>
      <vt:lpstr>Key Distribution Center (KDC)</vt:lpstr>
      <vt:lpstr>The Kerberos KDC Protocol</vt:lpstr>
      <vt:lpstr>The GSM Handshake Protocol</vt:lpstr>
      <vt:lpstr>PowerPoint Presentation</vt:lpstr>
      <vt:lpstr>Attacks on GSM </vt:lpstr>
      <vt:lpstr>Visited-network Impersonation Attack</vt:lpstr>
      <vt:lpstr>GSM Ciphersuites Downgrade Attack</vt:lpstr>
      <vt:lpstr>PowerPoint Presentation</vt:lpstr>
      <vt:lpstr>Cipher mode messages, negotiation</vt:lpstr>
      <vt:lpstr>GSM ciphersuite facts: for fun and profit</vt:lpstr>
      <vt:lpstr>Simplified Downgrade Attack</vt:lpstr>
      <vt:lpstr>Simplified downgrade attack - Fails</vt:lpstr>
      <vt:lpstr>Real Downgrade Attack </vt:lpstr>
      <vt:lpstr>   Improving Resiliency to Key Exposure  </vt:lpstr>
      <vt:lpstr>Forward Secrecy I</vt:lpstr>
      <vt:lpstr>Forward Secrecy II</vt:lpstr>
      <vt:lpstr>Recover Security</vt:lpstr>
      <vt:lpstr>Recover Security (RS)</vt:lpstr>
      <vt:lpstr>Stronger Notion of Resiliency </vt:lpstr>
      <vt:lpstr>Resiliency Notions: Shared + Public Key</vt:lpstr>
      <vt:lpstr>Covered Material From the Textbook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Cryptanalysis-tolerant Hashing and Commitment</dc:title>
  <dc:creator>Amir Herzberg</dc:creator>
  <cp:lastModifiedBy>Almashaqbeh, Ghada</cp:lastModifiedBy>
  <cp:revision>52</cp:revision>
  <cp:lastPrinted>2021-03-16T13:12:56Z</cp:lastPrinted>
  <dcterms:created xsi:type="dcterms:W3CDTF">2003-03-23T06:19:47Z</dcterms:created>
  <dcterms:modified xsi:type="dcterms:W3CDTF">2022-04-01T18:31:38Z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3</vt:i4>
  </property>
</Properties>
</file>